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71" r:id="rId3"/>
    <p:sldId id="273" r:id="rId4"/>
    <p:sldId id="286" r:id="rId5"/>
    <p:sldId id="308" r:id="rId6"/>
    <p:sldId id="311" r:id="rId7"/>
    <p:sldId id="312" r:id="rId8"/>
    <p:sldId id="262" r:id="rId9"/>
    <p:sldId id="256" r:id="rId10"/>
    <p:sldId id="263" r:id="rId11"/>
    <p:sldId id="257" r:id="rId12"/>
    <p:sldId id="260" r:id="rId13"/>
    <p:sldId id="270" r:id="rId14"/>
    <p:sldId id="261" r:id="rId15"/>
    <p:sldId id="264" r:id="rId16"/>
    <p:sldId id="266" r:id="rId17"/>
    <p:sldId id="269" r:id="rId18"/>
    <p:sldId id="268" r:id="rId19"/>
    <p:sldId id="267" r:id="rId20"/>
    <p:sldId id="274" r:id="rId21"/>
    <p:sldId id="276" r:id="rId22"/>
    <p:sldId id="277" r:id="rId23"/>
    <p:sldId id="278" r:id="rId24"/>
    <p:sldId id="279" r:id="rId25"/>
    <p:sldId id="280" r:id="rId26"/>
    <p:sldId id="285" r:id="rId27"/>
    <p:sldId id="287" r:id="rId28"/>
    <p:sldId id="281" r:id="rId29"/>
    <p:sldId id="288" r:id="rId30"/>
    <p:sldId id="284" r:id="rId31"/>
    <p:sldId id="289" r:id="rId32"/>
    <p:sldId id="290" r:id="rId33"/>
    <p:sldId id="309" r:id="rId34"/>
    <p:sldId id="283" r:id="rId35"/>
    <p:sldId id="293" r:id="rId36"/>
    <p:sldId id="282" r:id="rId37"/>
    <p:sldId id="294" r:id="rId38"/>
    <p:sldId id="295" r:id="rId39"/>
    <p:sldId id="296" r:id="rId40"/>
    <p:sldId id="292" r:id="rId41"/>
    <p:sldId id="307" r:id="rId42"/>
    <p:sldId id="297" r:id="rId43"/>
    <p:sldId id="291" r:id="rId44"/>
    <p:sldId id="301" r:id="rId45"/>
    <p:sldId id="300" r:id="rId46"/>
    <p:sldId id="302" r:id="rId47"/>
    <p:sldId id="299" r:id="rId48"/>
    <p:sldId id="303" r:id="rId49"/>
    <p:sldId id="310" r:id="rId50"/>
    <p:sldId id="298" r:id="rId51"/>
    <p:sldId id="305" r:id="rId52"/>
    <p:sldId id="304"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89" d="100"/>
          <a:sy n="89" d="100"/>
        </p:scale>
        <p:origin x="573" y="6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36ED1-1F71-4808-BFF3-CDF7C7F24A0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6E57C1E-2303-4CB4-8C0A-E7557D5596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1B7648-9F60-4628-B950-A88C61FADD90}"/>
              </a:ext>
            </a:extLst>
          </p:cNvPr>
          <p:cNvSpPr>
            <a:spLocks noGrp="1"/>
          </p:cNvSpPr>
          <p:nvPr>
            <p:ph type="dt" sz="half" idx="10"/>
          </p:nvPr>
        </p:nvSpPr>
        <p:spPr/>
        <p:txBody>
          <a:bodyPr/>
          <a:lstStyle/>
          <a:p>
            <a:fld id="{9DCCBEC9-1905-4595-8672-1261AFB0BEA1}" type="datetimeFigureOut">
              <a:rPr lang="en-US" smtClean="0"/>
              <a:t>12/7/2017</a:t>
            </a:fld>
            <a:endParaRPr lang="en-US"/>
          </a:p>
        </p:txBody>
      </p:sp>
      <p:sp>
        <p:nvSpPr>
          <p:cNvPr id="5" name="Footer Placeholder 4">
            <a:extLst>
              <a:ext uri="{FF2B5EF4-FFF2-40B4-BE49-F238E27FC236}">
                <a16:creationId xmlns:a16="http://schemas.microsoft.com/office/drawing/2014/main" id="{7D3313C7-8F42-4298-9AE4-FD91AA2FE8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742894-ADC1-499C-9D26-C7E06BFB8D1A}"/>
              </a:ext>
            </a:extLst>
          </p:cNvPr>
          <p:cNvSpPr>
            <a:spLocks noGrp="1"/>
          </p:cNvSpPr>
          <p:nvPr>
            <p:ph type="sldNum" sz="quarter" idx="12"/>
          </p:nvPr>
        </p:nvSpPr>
        <p:spPr/>
        <p:txBody>
          <a:bodyPr/>
          <a:lstStyle/>
          <a:p>
            <a:fld id="{1253597A-FB0E-4BFE-A60D-2A7184F7265F}" type="slidenum">
              <a:rPr lang="en-US" smtClean="0"/>
              <a:t>‹#›</a:t>
            </a:fld>
            <a:endParaRPr lang="en-US"/>
          </a:p>
        </p:txBody>
      </p:sp>
    </p:spTree>
    <p:extLst>
      <p:ext uri="{BB962C8B-B14F-4D97-AF65-F5344CB8AC3E}">
        <p14:creationId xmlns:p14="http://schemas.microsoft.com/office/powerpoint/2010/main" val="2359153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04DF7-E6B1-4405-BAA0-773CE2D7A2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D80599-FDAD-4626-B802-F360CE5E78B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0E1765-5918-43FA-8634-50099CD05DE1}"/>
              </a:ext>
            </a:extLst>
          </p:cNvPr>
          <p:cNvSpPr>
            <a:spLocks noGrp="1"/>
          </p:cNvSpPr>
          <p:nvPr>
            <p:ph type="dt" sz="half" idx="10"/>
          </p:nvPr>
        </p:nvSpPr>
        <p:spPr/>
        <p:txBody>
          <a:bodyPr/>
          <a:lstStyle/>
          <a:p>
            <a:fld id="{9DCCBEC9-1905-4595-8672-1261AFB0BEA1}" type="datetimeFigureOut">
              <a:rPr lang="en-US" smtClean="0"/>
              <a:t>12/7/2017</a:t>
            </a:fld>
            <a:endParaRPr lang="en-US"/>
          </a:p>
        </p:txBody>
      </p:sp>
      <p:sp>
        <p:nvSpPr>
          <p:cNvPr id="5" name="Footer Placeholder 4">
            <a:extLst>
              <a:ext uri="{FF2B5EF4-FFF2-40B4-BE49-F238E27FC236}">
                <a16:creationId xmlns:a16="http://schemas.microsoft.com/office/drawing/2014/main" id="{FEC77436-51E0-4779-AB83-9CB2094E3F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61F267-7313-4845-A9CB-C1F521EDC9BE}"/>
              </a:ext>
            </a:extLst>
          </p:cNvPr>
          <p:cNvSpPr>
            <a:spLocks noGrp="1"/>
          </p:cNvSpPr>
          <p:nvPr>
            <p:ph type="sldNum" sz="quarter" idx="12"/>
          </p:nvPr>
        </p:nvSpPr>
        <p:spPr/>
        <p:txBody>
          <a:bodyPr/>
          <a:lstStyle/>
          <a:p>
            <a:fld id="{1253597A-FB0E-4BFE-A60D-2A7184F7265F}" type="slidenum">
              <a:rPr lang="en-US" smtClean="0"/>
              <a:t>‹#›</a:t>
            </a:fld>
            <a:endParaRPr lang="en-US"/>
          </a:p>
        </p:txBody>
      </p:sp>
    </p:spTree>
    <p:extLst>
      <p:ext uri="{BB962C8B-B14F-4D97-AF65-F5344CB8AC3E}">
        <p14:creationId xmlns:p14="http://schemas.microsoft.com/office/powerpoint/2010/main" val="1902579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ABD508-BB56-40C0-85C1-9E1126BE595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E9AD389-F2ED-44C6-B151-C55CAB13733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E094B8-7217-47F2-95B2-F6756E2A1792}"/>
              </a:ext>
            </a:extLst>
          </p:cNvPr>
          <p:cNvSpPr>
            <a:spLocks noGrp="1"/>
          </p:cNvSpPr>
          <p:nvPr>
            <p:ph type="dt" sz="half" idx="10"/>
          </p:nvPr>
        </p:nvSpPr>
        <p:spPr/>
        <p:txBody>
          <a:bodyPr/>
          <a:lstStyle/>
          <a:p>
            <a:fld id="{9DCCBEC9-1905-4595-8672-1261AFB0BEA1}" type="datetimeFigureOut">
              <a:rPr lang="en-US" smtClean="0"/>
              <a:t>12/7/2017</a:t>
            </a:fld>
            <a:endParaRPr lang="en-US"/>
          </a:p>
        </p:txBody>
      </p:sp>
      <p:sp>
        <p:nvSpPr>
          <p:cNvPr id="5" name="Footer Placeholder 4">
            <a:extLst>
              <a:ext uri="{FF2B5EF4-FFF2-40B4-BE49-F238E27FC236}">
                <a16:creationId xmlns:a16="http://schemas.microsoft.com/office/drawing/2014/main" id="{FF97DD81-83C2-491A-939E-B0A8D07469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F5F71E-1279-43FE-AB4B-3F3A0E4D78C9}"/>
              </a:ext>
            </a:extLst>
          </p:cNvPr>
          <p:cNvSpPr>
            <a:spLocks noGrp="1"/>
          </p:cNvSpPr>
          <p:nvPr>
            <p:ph type="sldNum" sz="quarter" idx="12"/>
          </p:nvPr>
        </p:nvSpPr>
        <p:spPr/>
        <p:txBody>
          <a:bodyPr/>
          <a:lstStyle/>
          <a:p>
            <a:fld id="{1253597A-FB0E-4BFE-A60D-2A7184F7265F}" type="slidenum">
              <a:rPr lang="en-US" smtClean="0"/>
              <a:t>‹#›</a:t>
            </a:fld>
            <a:endParaRPr lang="en-US"/>
          </a:p>
        </p:txBody>
      </p:sp>
    </p:spTree>
    <p:extLst>
      <p:ext uri="{BB962C8B-B14F-4D97-AF65-F5344CB8AC3E}">
        <p14:creationId xmlns:p14="http://schemas.microsoft.com/office/powerpoint/2010/main" val="40078905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9DCCBEC9-1905-4595-8672-1261AFB0BEA1}" type="datetimeFigureOut">
              <a:rPr lang="en-US" smtClean="0"/>
              <a:t>12/7/2017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53597A-FB0E-4BFE-A60D-2A7184F7265F}" type="slidenum">
              <a:rPr lang="en-US" smtClean="0"/>
              <a:t>‹#›</a:t>
            </a:fld>
            <a:endParaRPr lang="en-US"/>
          </a:p>
        </p:txBody>
      </p:sp>
    </p:spTree>
    <p:extLst>
      <p:ext uri="{BB962C8B-B14F-4D97-AF65-F5344CB8AC3E}">
        <p14:creationId xmlns:p14="http://schemas.microsoft.com/office/powerpoint/2010/main" val="2319306624"/>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CCBEC9-1905-4595-8672-1261AFB0BEA1}" type="datetimeFigureOut">
              <a:rPr lang="en-US" smtClean="0"/>
              <a:t>12/7/2017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53597A-FB0E-4BFE-A60D-2A7184F7265F}" type="slidenum">
              <a:rPr lang="en-US" smtClean="0"/>
              <a:t>‹#›</a:t>
            </a:fld>
            <a:endParaRPr lang="en-US"/>
          </a:p>
        </p:txBody>
      </p:sp>
    </p:spTree>
    <p:extLst>
      <p:ext uri="{BB962C8B-B14F-4D97-AF65-F5344CB8AC3E}">
        <p14:creationId xmlns:p14="http://schemas.microsoft.com/office/powerpoint/2010/main" val="16171827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9DCCBEC9-1905-4595-8672-1261AFB0BEA1}" type="datetimeFigureOut">
              <a:rPr lang="en-US" smtClean="0"/>
              <a:t>12/7/2017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53597A-FB0E-4BFE-A60D-2A7184F7265F}" type="slidenum">
              <a:rPr lang="en-US" smtClean="0"/>
              <a:t>‹#›</a:t>
            </a:fld>
            <a:endParaRPr lang="en-US"/>
          </a:p>
        </p:txBody>
      </p:sp>
    </p:spTree>
    <p:extLst>
      <p:ext uri="{BB962C8B-B14F-4D97-AF65-F5344CB8AC3E}">
        <p14:creationId xmlns:p14="http://schemas.microsoft.com/office/powerpoint/2010/main" val="620736481"/>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9DCCBEC9-1905-4595-8672-1261AFB0BEA1}" type="datetimeFigureOut">
              <a:rPr lang="en-US" smtClean="0"/>
              <a:t>12/7/2017</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1253597A-FB0E-4BFE-A60D-2A7184F7265F}" type="slidenum">
              <a:rPr lang="en-US" smtClean="0"/>
              <a:t>‹#›</a:t>
            </a:fld>
            <a:endParaRPr lang="en-US"/>
          </a:p>
        </p:txBody>
      </p:sp>
    </p:spTree>
    <p:extLst>
      <p:ext uri="{BB962C8B-B14F-4D97-AF65-F5344CB8AC3E}">
        <p14:creationId xmlns:p14="http://schemas.microsoft.com/office/powerpoint/2010/main" val="30440648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9DCCBEC9-1905-4595-8672-1261AFB0BEA1}" type="datetimeFigureOut">
              <a:rPr lang="en-US" smtClean="0"/>
              <a:t>12/7/2017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53597A-FB0E-4BFE-A60D-2A7184F7265F}"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46794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CCBEC9-1905-4595-8672-1261AFB0BEA1}" type="datetimeFigureOut">
              <a:rPr lang="en-US" smtClean="0"/>
              <a:t>12/7/2017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53597A-FB0E-4BFE-A60D-2A7184F7265F}" type="slidenum">
              <a:rPr lang="en-US" smtClean="0"/>
              <a:t>‹#›</a:t>
            </a:fld>
            <a:endParaRPr lang="en-US"/>
          </a:p>
        </p:txBody>
      </p:sp>
    </p:spTree>
    <p:extLst>
      <p:ext uri="{BB962C8B-B14F-4D97-AF65-F5344CB8AC3E}">
        <p14:creationId xmlns:p14="http://schemas.microsoft.com/office/powerpoint/2010/main" val="17429997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CCBEC9-1905-4595-8672-1261AFB0BEA1}" type="datetimeFigureOut">
              <a:rPr lang="en-US" smtClean="0"/>
              <a:t>12/7/2017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53597A-FB0E-4BFE-A60D-2A7184F7265F}" type="slidenum">
              <a:rPr lang="en-US" smtClean="0"/>
              <a:t>‹#›</a:t>
            </a:fld>
            <a:endParaRPr lang="en-US"/>
          </a:p>
        </p:txBody>
      </p:sp>
    </p:spTree>
    <p:extLst>
      <p:ext uri="{BB962C8B-B14F-4D97-AF65-F5344CB8AC3E}">
        <p14:creationId xmlns:p14="http://schemas.microsoft.com/office/powerpoint/2010/main" val="24329631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9DCCBEC9-1905-4595-8672-1261AFB0BEA1}" type="datetimeFigureOut">
              <a:rPr lang="en-US" smtClean="0"/>
              <a:t>12/7/2017</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1253597A-FB0E-4BFE-A60D-2A7184F7265F}" type="slidenum">
              <a:rPr lang="en-US" smtClean="0"/>
              <a:t>‹#›</a:t>
            </a:fld>
            <a:endParaRPr lang="en-US"/>
          </a:p>
        </p:txBody>
      </p:sp>
    </p:spTree>
    <p:extLst>
      <p:ext uri="{BB962C8B-B14F-4D97-AF65-F5344CB8AC3E}">
        <p14:creationId xmlns:p14="http://schemas.microsoft.com/office/powerpoint/2010/main" val="1562701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F1F30-1724-4B17-8C75-06B8D071BA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8D14A7-A8E0-4676-82BE-6FFF91CB687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57221B-A1BA-47BF-9B14-051CB93280A6}"/>
              </a:ext>
            </a:extLst>
          </p:cNvPr>
          <p:cNvSpPr>
            <a:spLocks noGrp="1"/>
          </p:cNvSpPr>
          <p:nvPr>
            <p:ph type="dt" sz="half" idx="10"/>
          </p:nvPr>
        </p:nvSpPr>
        <p:spPr/>
        <p:txBody>
          <a:bodyPr/>
          <a:lstStyle/>
          <a:p>
            <a:fld id="{9DCCBEC9-1905-4595-8672-1261AFB0BEA1}" type="datetimeFigureOut">
              <a:rPr lang="en-US" smtClean="0"/>
              <a:t>12/7/2017</a:t>
            </a:fld>
            <a:endParaRPr lang="en-US"/>
          </a:p>
        </p:txBody>
      </p:sp>
      <p:sp>
        <p:nvSpPr>
          <p:cNvPr id="5" name="Footer Placeholder 4">
            <a:extLst>
              <a:ext uri="{FF2B5EF4-FFF2-40B4-BE49-F238E27FC236}">
                <a16:creationId xmlns:a16="http://schemas.microsoft.com/office/drawing/2014/main" id="{2C9F63B1-A15F-4F0C-8330-713C2B67F9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6C10B3-5D5C-429A-A46E-308ECE47F818}"/>
              </a:ext>
            </a:extLst>
          </p:cNvPr>
          <p:cNvSpPr>
            <a:spLocks noGrp="1"/>
          </p:cNvSpPr>
          <p:nvPr>
            <p:ph type="sldNum" sz="quarter" idx="12"/>
          </p:nvPr>
        </p:nvSpPr>
        <p:spPr/>
        <p:txBody>
          <a:bodyPr/>
          <a:lstStyle/>
          <a:p>
            <a:fld id="{1253597A-FB0E-4BFE-A60D-2A7184F7265F}" type="slidenum">
              <a:rPr lang="en-US" smtClean="0"/>
              <a:t>‹#›</a:t>
            </a:fld>
            <a:endParaRPr lang="en-US"/>
          </a:p>
        </p:txBody>
      </p:sp>
    </p:spTree>
    <p:extLst>
      <p:ext uri="{BB962C8B-B14F-4D97-AF65-F5344CB8AC3E}">
        <p14:creationId xmlns:p14="http://schemas.microsoft.com/office/powerpoint/2010/main" val="36892426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9DCCBEC9-1905-4595-8672-1261AFB0BEA1}" type="datetimeFigureOut">
              <a:rPr lang="en-US" smtClean="0"/>
              <a:t>12/7/2017</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1253597A-FB0E-4BFE-A60D-2A7184F7265F}" type="slidenum">
              <a:rPr lang="en-US" smtClean="0"/>
              <a:t>‹#›</a:t>
            </a:fld>
            <a:endParaRPr lang="en-US"/>
          </a:p>
        </p:txBody>
      </p:sp>
    </p:spTree>
    <p:extLst>
      <p:ext uri="{BB962C8B-B14F-4D97-AF65-F5344CB8AC3E}">
        <p14:creationId xmlns:p14="http://schemas.microsoft.com/office/powerpoint/2010/main" val="37761192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CCBEC9-1905-4595-8672-1261AFB0BEA1}" type="datetimeFigureOut">
              <a:rPr lang="en-US" smtClean="0"/>
              <a:t>12/7/2017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53597A-FB0E-4BFE-A60D-2A7184F7265F}" type="slidenum">
              <a:rPr lang="en-US" smtClean="0"/>
              <a:t>‹#›</a:t>
            </a:fld>
            <a:endParaRPr lang="en-US"/>
          </a:p>
        </p:txBody>
      </p:sp>
    </p:spTree>
    <p:extLst>
      <p:ext uri="{BB962C8B-B14F-4D97-AF65-F5344CB8AC3E}">
        <p14:creationId xmlns:p14="http://schemas.microsoft.com/office/powerpoint/2010/main" val="6796175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CCBEC9-1905-4595-8672-1261AFB0BEA1}" type="datetimeFigureOut">
              <a:rPr lang="en-US" smtClean="0"/>
              <a:t>12/7/2017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53597A-FB0E-4BFE-A60D-2A7184F7265F}" type="slidenum">
              <a:rPr lang="en-US" smtClean="0"/>
              <a:t>‹#›</a:t>
            </a:fld>
            <a:endParaRPr lang="en-US"/>
          </a:p>
        </p:txBody>
      </p:sp>
    </p:spTree>
    <p:extLst>
      <p:ext uri="{BB962C8B-B14F-4D97-AF65-F5344CB8AC3E}">
        <p14:creationId xmlns:p14="http://schemas.microsoft.com/office/powerpoint/2010/main" val="42252101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3A4BB-02FC-47FE-8891-BFFF46B5A8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505517E-EA7D-4843-83CF-F01A335824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4B62A9D-F656-4252-8B54-D31D91C41A0D}"/>
              </a:ext>
            </a:extLst>
          </p:cNvPr>
          <p:cNvSpPr>
            <a:spLocks noGrp="1"/>
          </p:cNvSpPr>
          <p:nvPr>
            <p:ph type="dt" sz="half" idx="10"/>
          </p:nvPr>
        </p:nvSpPr>
        <p:spPr/>
        <p:txBody>
          <a:bodyPr/>
          <a:lstStyle/>
          <a:p>
            <a:fld id="{9DCCBEC9-1905-4595-8672-1261AFB0BEA1}" type="datetimeFigureOut">
              <a:rPr lang="en-US" smtClean="0"/>
              <a:t>12/7/2017</a:t>
            </a:fld>
            <a:endParaRPr lang="en-US"/>
          </a:p>
        </p:txBody>
      </p:sp>
      <p:sp>
        <p:nvSpPr>
          <p:cNvPr id="5" name="Footer Placeholder 4">
            <a:extLst>
              <a:ext uri="{FF2B5EF4-FFF2-40B4-BE49-F238E27FC236}">
                <a16:creationId xmlns:a16="http://schemas.microsoft.com/office/drawing/2014/main" id="{D2C9D5E0-442F-4FCE-9D44-53F5019B10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D92ECD-C998-47F5-B212-629139E691BC}"/>
              </a:ext>
            </a:extLst>
          </p:cNvPr>
          <p:cNvSpPr>
            <a:spLocks noGrp="1"/>
          </p:cNvSpPr>
          <p:nvPr>
            <p:ph type="sldNum" sz="quarter" idx="12"/>
          </p:nvPr>
        </p:nvSpPr>
        <p:spPr/>
        <p:txBody>
          <a:bodyPr/>
          <a:lstStyle/>
          <a:p>
            <a:fld id="{1253597A-FB0E-4BFE-A60D-2A7184F7265F}" type="slidenum">
              <a:rPr lang="en-US" smtClean="0"/>
              <a:t>‹#›</a:t>
            </a:fld>
            <a:endParaRPr lang="en-US"/>
          </a:p>
        </p:txBody>
      </p:sp>
    </p:spTree>
    <p:extLst>
      <p:ext uri="{BB962C8B-B14F-4D97-AF65-F5344CB8AC3E}">
        <p14:creationId xmlns:p14="http://schemas.microsoft.com/office/powerpoint/2010/main" val="1422937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EF0DC-2BC0-4732-AEF8-CC4E1FC1A4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3621A8-5486-4329-824C-E1E45C64CD3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C07C06-064C-4672-8D54-806C9F87014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3D914EB-88BB-43AA-99F9-AE20BCAB0010}"/>
              </a:ext>
            </a:extLst>
          </p:cNvPr>
          <p:cNvSpPr>
            <a:spLocks noGrp="1"/>
          </p:cNvSpPr>
          <p:nvPr>
            <p:ph type="dt" sz="half" idx="10"/>
          </p:nvPr>
        </p:nvSpPr>
        <p:spPr/>
        <p:txBody>
          <a:bodyPr/>
          <a:lstStyle/>
          <a:p>
            <a:fld id="{9DCCBEC9-1905-4595-8672-1261AFB0BEA1}" type="datetimeFigureOut">
              <a:rPr lang="en-US" smtClean="0"/>
              <a:t>12/7/2017</a:t>
            </a:fld>
            <a:endParaRPr lang="en-US"/>
          </a:p>
        </p:txBody>
      </p:sp>
      <p:sp>
        <p:nvSpPr>
          <p:cNvPr id="6" name="Footer Placeholder 5">
            <a:extLst>
              <a:ext uri="{FF2B5EF4-FFF2-40B4-BE49-F238E27FC236}">
                <a16:creationId xmlns:a16="http://schemas.microsoft.com/office/drawing/2014/main" id="{F18157D5-1FEE-4E7D-9017-B536935383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A20234-8303-474A-AEED-D2268EE0F91D}"/>
              </a:ext>
            </a:extLst>
          </p:cNvPr>
          <p:cNvSpPr>
            <a:spLocks noGrp="1"/>
          </p:cNvSpPr>
          <p:nvPr>
            <p:ph type="sldNum" sz="quarter" idx="12"/>
          </p:nvPr>
        </p:nvSpPr>
        <p:spPr/>
        <p:txBody>
          <a:bodyPr/>
          <a:lstStyle/>
          <a:p>
            <a:fld id="{1253597A-FB0E-4BFE-A60D-2A7184F7265F}" type="slidenum">
              <a:rPr lang="en-US" smtClean="0"/>
              <a:t>‹#›</a:t>
            </a:fld>
            <a:endParaRPr lang="en-US"/>
          </a:p>
        </p:txBody>
      </p:sp>
    </p:spTree>
    <p:extLst>
      <p:ext uri="{BB962C8B-B14F-4D97-AF65-F5344CB8AC3E}">
        <p14:creationId xmlns:p14="http://schemas.microsoft.com/office/powerpoint/2010/main" val="515895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743D0-4A66-4DE4-8C3A-C82666B9FB3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A5CF37-F44C-496A-AAED-2C24DA3EEE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15B4125-7F2A-4B80-B9AD-B8BBC02A03F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81785C-0487-4553-91A1-BF0CF654BD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E8A11B9-E8FE-4201-B8BB-DD168785D94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92C27C-114F-4C0B-BA8A-A1DCFE3BFBA3}"/>
              </a:ext>
            </a:extLst>
          </p:cNvPr>
          <p:cNvSpPr>
            <a:spLocks noGrp="1"/>
          </p:cNvSpPr>
          <p:nvPr>
            <p:ph type="dt" sz="half" idx="10"/>
          </p:nvPr>
        </p:nvSpPr>
        <p:spPr/>
        <p:txBody>
          <a:bodyPr/>
          <a:lstStyle/>
          <a:p>
            <a:fld id="{9DCCBEC9-1905-4595-8672-1261AFB0BEA1}" type="datetimeFigureOut">
              <a:rPr lang="en-US" smtClean="0"/>
              <a:t>12/7/2017</a:t>
            </a:fld>
            <a:endParaRPr lang="en-US"/>
          </a:p>
        </p:txBody>
      </p:sp>
      <p:sp>
        <p:nvSpPr>
          <p:cNvPr id="8" name="Footer Placeholder 7">
            <a:extLst>
              <a:ext uri="{FF2B5EF4-FFF2-40B4-BE49-F238E27FC236}">
                <a16:creationId xmlns:a16="http://schemas.microsoft.com/office/drawing/2014/main" id="{FCC50AB9-F3F1-45FD-A416-22639461EA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559226A-D91C-45A0-87C7-ECCA3D0B2808}"/>
              </a:ext>
            </a:extLst>
          </p:cNvPr>
          <p:cNvSpPr>
            <a:spLocks noGrp="1"/>
          </p:cNvSpPr>
          <p:nvPr>
            <p:ph type="sldNum" sz="quarter" idx="12"/>
          </p:nvPr>
        </p:nvSpPr>
        <p:spPr/>
        <p:txBody>
          <a:bodyPr/>
          <a:lstStyle/>
          <a:p>
            <a:fld id="{1253597A-FB0E-4BFE-A60D-2A7184F7265F}" type="slidenum">
              <a:rPr lang="en-US" smtClean="0"/>
              <a:t>‹#›</a:t>
            </a:fld>
            <a:endParaRPr lang="en-US"/>
          </a:p>
        </p:txBody>
      </p:sp>
    </p:spTree>
    <p:extLst>
      <p:ext uri="{BB962C8B-B14F-4D97-AF65-F5344CB8AC3E}">
        <p14:creationId xmlns:p14="http://schemas.microsoft.com/office/powerpoint/2010/main" val="2575365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081D2-98C8-4466-8C70-6927208382D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D7CA1DE-C115-4484-8008-D4DC15F20FF7}"/>
              </a:ext>
            </a:extLst>
          </p:cNvPr>
          <p:cNvSpPr>
            <a:spLocks noGrp="1"/>
          </p:cNvSpPr>
          <p:nvPr>
            <p:ph type="dt" sz="half" idx="10"/>
          </p:nvPr>
        </p:nvSpPr>
        <p:spPr/>
        <p:txBody>
          <a:bodyPr/>
          <a:lstStyle/>
          <a:p>
            <a:fld id="{9DCCBEC9-1905-4595-8672-1261AFB0BEA1}" type="datetimeFigureOut">
              <a:rPr lang="en-US" smtClean="0"/>
              <a:t>12/7/2017</a:t>
            </a:fld>
            <a:endParaRPr lang="en-US"/>
          </a:p>
        </p:txBody>
      </p:sp>
      <p:sp>
        <p:nvSpPr>
          <p:cNvPr id="4" name="Footer Placeholder 3">
            <a:extLst>
              <a:ext uri="{FF2B5EF4-FFF2-40B4-BE49-F238E27FC236}">
                <a16:creationId xmlns:a16="http://schemas.microsoft.com/office/drawing/2014/main" id="{8E32C9EF-D79B-485D-A20A-7A6CCFDAD0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EF584B-8397-44F3-9D32-A8191C373007}"/>
              </a:ext>
            </a:extLst>
          </p:cNvPr>
          <p:cNvSpPr>
            <a:spLocks noGrp="1"/>
          </p:cNvSpPr>
          <p:nvPr>
            <p:ph type="sldNum" sz="quarter" idx="12"/>
          </p:nvPr>
        </p:nvSpPr>
        <p:spPr/>
        <p:txBody>
          <a:bodyPr/>
          <a:lstStyle/>
          <a:p>
            <a:fld id="{1253597A-FB0E-4BFE-A60D-2A7184F7265F}" type="slidenum">
              <a:rPr lang="en-US" smtClean="0"/>
              <a:t>‹#›</a:t>
            </a:fld>
            <a:endParaRPr lang="en-US"/>
          </a:p>
        </p:txBody>
      </p:sp>
    </p:spTree>
    <p:extLst>
      <p:ext uri="{BB962C8B-B14F-4D97-AF65-F5344CB8AC3E}">
        <p14:creationId xmlns:p14="http://schemas.microsoft.com/office/powerpoint/2010/main" val="1187182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44C2D4-51D8-4221-AD58-73ABB328C169}"/>
              </a:ext>
            </a:extLst>
          </p:cNvPr>
          <p:cNvSpPr>
            <a:spLocks noGrp="1"/>
          </p:cNvSpPr>
          <p:nvPr>
            <p:ph type="dt" sz="half" idx="10"/>
          </p:nvPr>
        </p:nvSpPr>
        <p:spPr/>
        <p:txBody>
          <a:bodyPr/>
          <a:lstStyle/>
          <a:p>
            <a:fld id="{9DCCBEC9-1905-4595-8672-1261AFB0BEA1}" type="datetimeFigureOut">
              <a:rPr lang="en-US" smtClean="0"/>
              <a:t>12/7/2017</a:t>
            </a:fld>
            <a:endParaRPr lang="en-US"/>
          </a:p>
        </p:txBody>
      </p:sp>
      <p:sp>
        <p:nvSpPr>
          <p:cNvPr id="3" name="Footer Placeholder 2">
            <a:extLst>
              <a:ext uri="{FF2B5EF4-FFF2-40B4-BE49-F238E27FC236}">
                <a16:creationId xmlns:a16="http://schemas.microsoft.com/office/drawing/2014/main" id="{A61FBF05-11EB-4920-80F3-0725097748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A99D85-6BBB-4265-8EB7-2E22D33DAFC9}"/>
              </a:ext>
            </a:extLst>
          </p:cNvPr>
          <p:cNvSpPr>
            <a:spLocks noGrp="1"/>
          </p:cNvSpPr>
          <p:nvPr>
            <p:ph type="sldNum" sz="quarter" idx="12"/>
          </p:nvPr>
        </p:nvSpPr>
        <p:spPr/>
        <p:txBody>
          <a:bodyPr/>
          <a:lstStyle/>
          <a:p>
            <a:fld id="{1253597A-FB0E-4BFE-A60D-2A7184F7265F}" type="slidenum">
              <a:rPr lang="en-US" smtClean="0"/>
              <a:t>‹#›</a:t>
            </a:fld>
            <a:endParaRPr lang="en-US"/>
          </a:p>
        </p:txBody>
      </p:sp>
    </p:spTree>
    <p:extLst>
      <p:ext uri="{BB962C8B-B14F-4D97-AF65-F5344CB8AC3E}">
        <p14:creationId xmlns:p14="http://schemas.microsoft.com/office/powerpoint/2010/main" val="393962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5D76F-BBEB-47D9-8566-B2D182F42C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589AE4-D410-4EA7-97CA-FDD439E3DE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055176-3FF0-4BC7-BA86-4EEB4C72D8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255BEF7-F955-4587-BB52-D82BE2D34851}"/>
              </a:ext>
            </a:extLst>
          </p:cNvPr>
          <p:cNvSpPr>
            <a:spLocks noGrp="1"/>
          </p:cNvSpPr>
          <p:nvPr>
            <p:ph type="dt" sz="half" idx="10"/>
          </p:nvPr>
        </p:nvSpPr>
        <p:spPr/>
        <p:txBody>
          <a:bodyPr/>
          <a:lstStyle/>
          <a:p>
            <a:fld id="{9DCCBEC9-1905-4595-8672-1261AFB0BEA1}" type="datetimeFigureOut">
              <a:rPr lang="en-US" smtClean="0"/>
              <a:t>12/7/2017</a:t>
            </a:fld>
            <a:endParaRPr lang="en-US"/>
          </a:p>
        </p:txBody>
      </p:sp>
      <p:sp>
        <p:nvSpPr>
          <p:cNvPr id="6" name="Footer Placeholder 5">
            <a:extLst>
              <a:ext uri="{FF2B5EF4-FFF2-40B4-BE49-F238E27FC236}">
                <a16:creationId xmlns:a16="http://schemas.microsoft.com/office/drawing/2014/main" id="{429192A4-07CF-4AAA-BE34-5B1E47A7B8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252466-76F3-4BFF-8A6C-D560BBAA9B3D}"/>
              </a:ext>
            </a:extLst>
          </p:cNvPr>
          <p:cNvSpPr>
            <a:spLocks noGrp="1"/>
          </p:cNvSpPr>
          <p:nvPr>
            <p:ph type="sldNum" sz="quarter" idx="12"/>
          </p:nvPr>
        </p:nvSpPr>
        <p:spPr/>
        <p:txBody>
          <a:bodyPr/>
          <a:lstStyle/>
          <a:p>
            <a:fld id="{1253597A-FB0E-4BFE-A60D-2A7184F7265F}" type="slidenum">
              <a:rPr lang="en-US" smtClean="0"/>
              <a:t>‹#›</a:t>
            </a:fld>
            <a:endParaRPr lang="en-US"/>
          </a:p>
        </p:txBody>
      </p:sp>
    </p:spTree>
    <p:extLst>
      <p:ext uri="{BB962C8B-B14F-4D97-AF65-F5344CB8AC3E}">
        <p14:creationId xmlns:p14="http://schemas.microsoft.com/office/powerpoint/2010/main" val="1652413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9B568-F025-4AF9-AF09-AAA93471DF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30A317-24C7-42BF-A117-D4D3101865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B28A50A-769D-4408-B83B-3BBB3C88E4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B306C8E-858D-4FF5-8741-956C7FE64356}"/>
              </a:ext>
            </a:extLst>
          </p:cNvPr>
          <p:cNvSpPr>
            <a:spLocks noGrp="1"/>
          </p:cNvSpPr>
          <p:nvPr>
            <p:ph type="dt" sz="half" idx="10"/>
          </p:nvPr>
        </p:nvSpPr>
        <p:spPr/>
        <p:txBody>
          <a:bodyPr/>
          <a:lstStyle/>
          <a:p>
            <a:fld id="{9DCCBEC9-1905-4595-8672-1261AFB0BEA1}" type="datetimeFigureOut">
              <a:rPr lang="en-US" smtClean="0"/>
              <a:t>12/7/2017</a:t>
            </a:fld>
            <a:endParaRPr lang="en-US"/>
          </a:p>
        </p:txBody>
      </p:sp>
      <p:sp>
        <p:nvSpPr>
          <p:cNvPr id="6" name="Footer Placeholder 5">
            <a:extLst>
              <a:ext uri="{FF2B5EF4-FFF2-40B4-BE49-F238E27FC236}">
                <a16:creationId xmlns:a16="http://schemas.microsoft.com/office/drawing/2014/main" id="{F734E75C-B693-4AE0-B3E2-B54DA48825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0D71F-B29C-4B61-80BC-EB2971EECA93}"/>
              </a:ext>
            </a:extLst>
          </p:cNvPr>
          <p:cNvSpPr>
            <a:spLocks noGrp="1"/>
          </p:cNvSpPr>
          <p:nvPr>
            <p:ph type="sldNum" sz="quarter" idx="12"/>
          </p:nvPr>
        </p:nvSpPr>
        <p:spPr/>
        <p:txBody>
          <a:bodyPr/>
          <a:lstStyle/>
          <a:p>
            <a:fld id="{1253597A-FB0E-4BFE-A60D-2A7184F7265F}" type="slidenum">
              <a:rPr lang="en-US" smtClean="0"/>
              <a:t>‹#›</a:t>
            </a:fld>
            <a:endParaRPr lang="en-US"/>
          </a:p>
        </p:txBody>
      </p:sp>
    </p:spTree>
    <p:extLst>
      <p:ext uri="{BB962C8B-B14F-4D97-AF65-F5344CB8AC3E}">
        <p14:creationId xmlns:p14="http://schemas.microsoft.com/office/powerpoint/2010/main" val="3167106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9F3D5B-AE3B-4665-A22E-6BC61FC55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A8F96A-859E-4413-8753-E1B8F82C55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6CC0AB-C2EB-472C-A987-9A442B7DEB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CCBEC9-1905-4595-8672-1261AFB0BEA1}" type="datetimeFigureOut">
              <a:rPr lang="en-US" smtClean="0"/>
              <a:t>12/7/2017</a:t>
            </a:fld>
            <a:endParaRPr lang="en-US"/>
          </a:p>
        </p:txBody>
      </p:sp>
      <p:sp>
        <p:nvSpPr>
          <p:cNvPr id="5" name="Footer Placeholder 4">
            <a:extLst>
              <a:ext uri="{FF2B5EF4-FFF2-40B4-BE49-F238E27FC236}">
                <a16:creationId xmlns:a16="http://schemas.microsoft.com/office/drawing/2014/main" id="{447A9548-275F-4BF7-B86A-CAD9C2A90B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2D51F81-C838-4934-8F9C-62A6CAA676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53597A-FB0E-4BFE-A60D-2A7184F7265F}" type="slidenum">
              <a:rPr lang="en-US" smtClean="0"/>
              <a:t>‹#›</a:t>
            </a:fld>
            <a:endParaRPr lang="en-US"/>
          </a:p>
        </p:txBody>
      </p:sp>
    </p:spTree>
    <p:extLst>
      <p:ext uri="{BB962C8B-B14F-4D97-AF65-F5344CB8AC3E}">
        <p14:creationId xmlns:p14="http://schemas.microsoft.com/office/powerpoint/2010/main" val="8525736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9DCCBEC9-1905-4595-8672-1261AFB0BEA1}" type="datetimeFigureOut">
              <a:rPr lang="en-US" smtClean="0"/>
              <a:t>12/7/2017</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1253597A-FB0E-4BFE-A60D-2A7184F7265F}" type="slidenum">
              <a:rPr lang="en-US" smtClean="0"/>
              <a:t>‹#›</a:t>
            </a:fld>
            <a:endParaRPr lang="en-US"/>
          </a:p>
        </p:txBody>
      </p:sp>
    </p:spTree>
    <p:extLst>
      <p:ext uri="{BB962C8B-B14F-4D97-AF65-F5344CB8AC3E}">
        <p14:creationId xmlns:p14="http://schemas.microsoft.com/office/powerpoint/2010/main" val="15251788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jpg"/></Relationships>
</file>

<file path=ppt/slides/_rels/slide40.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60.png"/><Relationship Id="rId1" Type="http://schemas.openxmlformats.org/officeDocument/2006/relationships/slideLayout" Target="../slideLayouts/slideLayout13.xml"/><Relationship Id="rId4" Type="http://schemas.openxmlformats.org/officeDocument/2006/relationships/image" Target="../media/image380.png"/></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47.svg"/><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az616578.vo.msecnd.net/files/2016/02/27/635921397049807489-414848174_Suply-and-demand-movie-theater-seats.jpg..jpg">
            <a:extLst>
              <a:ext uri="{FF2B5EF4-FFF2-40B4-BE49-F238E27FC236}">
                <a16:creationId xmlns:a16="http://schemas.microsoft.com/office/drawing/2014/main" id="{5957113F-457B-4EFE-B961-320BC37A9F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995"/>
          <a:stretch/>
        </p:blipFill>
        <p:spPr bwMode="auto">
          <a:xfrm>
            <a:off x="0" y="0"/>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4D99F3B-ED52-4974-996C-64ECACB53285}"/>
              </a:ext>
            </a:extLst>
          </p:cNvPr>
          <p:cNvSpPr txBox="1"/>
          <p:nvPr/>
        </p:nvSpPr>
        <p:spPr>
          <a:xfrm>
            <a:off x="3822889" y="1211261"/>
            <a:ext cx="2273111" cy="667875"/>
          </a:xfrm>
          <a:prstGeom prst="rect">
            <a:avLst/>
          </a:prstGeom>
          <a:noFill/>
        </p:spPr>
        <p:txBody>
          <a:bodyPr wrap="square" rtlCol="0">
            <a:spAutoFit/>
          </a:bodyPr>
          <a:lstStyle/>
          <a:p>
            <a:pPr marL="457200" indent="-457200">
              <a:lnSpc>
                <a:spcPct val="90000"/>
              </a:lnSpc>
              <a:spcBef>
                <a:spcPct val="0"/>
              </a:spcBef>
              <a:spcAft>
                <a:spcPts val="600"/>
              </a:spcAft>
              <a:buBlip>
                <a:blip r:embed="rId3">
                  <a:extLst>
                    <a:ext uri="{96DAC541-7B7A-43D3-8B79-37D633B846F1}">
                      <asvg:svgBlip xmlns:asvg="http://schemas.microsoft.com/office/drawing/2016/SVG/main" r:embed="rId4"/>
                    </a:ext>
                  </a:extLst>
                </a:blip>
              </a:buBlip>
            </a:pPr>
            <a:r>
              <a:rPr lang="en-US" dirty="0">
                <a:solidFill>
                  <a:schemeClr val="tx1">
                    <a:lumMod val="75000"/>
                    <a:lumOff val="25000"/>
                  </a:schemeClr>
                </a:solidFill>
              </a:rPr>
              <a:t>Erick Rodriguez</a:t>
            </a:r>
          </a:p>
          <a:p>
            <a:pPr marL="457200" indent="-457200">
              <a:lnSpc>
                <a:spcPct val="90000"/>
              </a:lnSpc>
              <a:spcBef>
                <a:spcPct val="0"/>
              </a:spcBef>
              <a:spcAft>
                <a:spcPts val="600"/>
              </a:spcAft>
              <a:buBlip>
                <a:blip r:embed="rId3">
                  <a:extLst>
                    <a:ext uri="{96DAC541-7B7A-43D3-8B79-37D633B846F1}">
                      <asvg:svgBlip xmlns:asvg="http://schemas.microsoft.com/office/drawing/2016/SVG/main" r:embed="rId4"/>
                    </a:ext>
                  </a:extLst>
                </a:blip>
              </a:buBlip>
            </a:pPr>
            <a:r>
              <a:rPr lang="en-US" dirty="0">
                <a:solidFill>
                  <a:schemeClr val="tx1">
                    <a:lumMod val="75000"/>
                    <a:lumOff val="25000"/>
                  </a:schemeClr>
                </a:solidFill>
              </a:rPr>
              <a:t>Jun Zhang</a:t>
            </a:r>
          </a:p>
        </p:txBody>
      </p:sp>
      <p:sp>
        <p:nvSpPr>
          <p:cNvPr id="8" name="Rectangle 7">
            <a:extLst>
              <a:ext uri="{FF2B5EF4-FFF2-40B4-BE49-F238E27FC236}">
                <a16:creationId xmlns:a16="http://schemas.microsoft.com/office/drawing/2014/main" id="{8E021666-18FF-4D63-8259-BBD3F983471A}"/>
              </a:ext>
            </a:extLst>
          </p:cNvPr>
          <p:cNvSpPr/>
          <p:nvPr/>
        </p:nvSpPr>
        <p:spPr>
          <a:xfrm>
            <a:off x="7737914" y="2254745"/>
            <a:ext cx="978248" cy="341632"/>
          </a:xfrm>
          <a:prstGeom prst="rect">
            <a:avLst/>
          </a:prstGeom>
        </p:spPr>
        <p:txBody>
          <a:bodyPr wrap="square">
            <a:spAutoFit/>
          </a:bodyPr>
          <a:lstStyle/>
          <a:p>
            <a:pPr>
              <a:lnSpc>
                <a:spcPct val="90000"/>
              </a:lnSpc>
              <a:spcBef>
                <a:spcPct val="0"/>
              </a:spcBef>
              <a:spcAft>
                <a:spcPts val="600"/>
              </a:spcAft>
            </a:pPr>
            <a:r>
              <a:rPr lang="en-US" b="1" dirty="0">
                <a:ln>
                  <a:solidFill>
                    <a:sysClr val="windowText" lastClr="000000"/>
                  </a:solidFill>
                </a:ln>
                <a:solidFill>
                  <a:schemeClr val="tx1">
                    <a:lumMod val="65000"/>
                    <a:lumOff val="35000"/>
                  </a:schemeClr>
                </a:solidFill>
                <a:latin typeface="+mj-lt"/>
              </a:rPr>
              <a:t>Group 7</a:t>
            </a:r>
          </a:p>
        </p:txBody>
      </p:sp>
      <p:sp>
        <p:nvSpPr>
          <p:cNvPr id="2" name="Rectangle 1">
            <a:extLst>
              <a:ext uri="{FF2B5EF4-FFF2-40B4-BE49-F238E27FC236}">
                <a16:creationId xmlns:a16="http://schemas.microsoft.com/office/drawing/2014/main" id="{A542E51A-C1FF-458C-89F5-4F8D663A3149}"/>
              </a:ext>
            </a:extLst>
          </p:cNvPr>
          <p:cNvSpPr/>
          <p:nvPr/>
        </p:nvSpPr>
        <p:spPr>
          <a:xfrm>
            <a:off x="6273359" y="1211261"/>
            <a:ext cx="2273111" cy="667875"/>
          </a:xfrm>
          <a:prstGeom prst="rect">
            <a:avLst/>
          </a:prstGeom>
        </p:spPr>
        <p:txBody>
          <a:bodyPr wrap="square">
            <a:spAutoFit/>
          </a:bodyPr>
          <a:lstStyle/>
          <a:p>
            <a:pPr marL="457200" indent="-457200">
              <a:lnSpc>
                <a:spcPct val="90000"/>
              </a:lnSpc>
              <a:spcBef>
                <a:spcPct val="0"/>
              </a:spcBef>
              <a:spcAft>
                <a:spcPts val="600"/>
              </a:spcAft>
              <a:buBlip>
                <a:blip r:embed="rId3">
                  <a:extLst>
                    <a:ext uri="{96DAC541-7B7A-43D3-8B79-37D633B846F1}">
                      <asvg:svgBlip xmlns:asvg="http://schemas.microsoft.com/office/drawing/2016/SVG/main" r:embed="rId4"/>
                    </a:ext>
                  </a:extLst>
                </a:blip>
              </a:buBlip>
            </a:pPr>
            <a:r>
              <a:rPr lang="en-US" dirty="0">
                <a:solidFill>
                  <a:schemeClr val="tx1">
                    <a:lumMod val="75000"/>
                    <a:lumOff val="25000"/>
                  </a:schemeClr>
                </a:solidFill>
              </a:rPr>
              <a:t>Shiva Velichala</a:t>
            </a:r>
          </a:p>
          <a:p>
            <a:pPr marL="457200" indent="-457200">
              <a:lnSpc>
                <a:spcPct val="90000"/>
              </a:lnSpc>
              <a:spcBef>
                <a:spcPct val="0"/>
              </a:spcBef>
              <a:spcAft>
                <a:spcPts val="600"/>
              </a:spcAft>
              <a:buBlip>
                <a:blip r:embed="rId3">
                  <a:extLst>
                    <a:ext uri="{96DAC541-7B7A-43D3-8B79-37D633B846F1}">
                      <asvg:svgBlip xmlns:asvg="http://schemas.microsoft.com/office/drawing/2016/SVG/main" r:embed="rId4"/>
                    </a:ext>
                  </a:extLst>
                </a:blip>
              </a:buBlip>
            </a:pPr>
            <a:r>
              <a:rPr lang="en-US" dirty="0">
                <a:solidFill>
                  <a:schemeClr val="tx1">
                    <a:lumMod val="75000"/>
                    <a:lumOff val="25000"/>
                  </a:schemeClr>
                </a:solidFill>
              </a:rPr>
              <a:t>Steve Sroba</a:t>
            </a:r>
          </a:p>
        </p:txBody>
      </p:sp>
      <p:cxnSp>
        <p:nvCxnSpPr>
          <p:cNvPr id="9" name="Straight Connector 8">
            <a:extLst>
              <a:ext uri="{FF2B5EF4-FFF2-40B4-BE49-F238E27FC236}">
                <a16:creationId xmlns:a16="http://schemas.microsoft.com/office/drawing/2014/main" id="{8855EB0C-17BC-4334-8CE3-9E289187BD53}"/>
              </a:ext>
            </a:extLst>
          </p:cNvPr>
          <p:cNvCxnSpPr>
            <a:cxnSpLocks/>
          </p:cNvCxnSpPr>
          <p:nvPr/>
        </p:nvCxnSpPr>
        <p:spPr>
          <a:xfrm>
            <a:off x="3703892" y="939567"/>
            <a:ext cx="4784216"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8490E29-C404-4F93-8E01-93BA2A6EFA36}"/>
              </a:ext>
            </a:extLst>
          </p:cNvPr>
          <p:cNvSpPr/>
          <p:nvPr/>
        </p:nvSpPr>
        <p:spPr>
          <a:xfrm>
            <a:off x="4959444" y="466320"/>
            <a:ext cx="2939360" cy="369332"/>
          </a:xfrm>
          <a:prstGeom prst="rect">
            <a:avLst/>
          </a:prstGeom>
        </p:spPr>
        <p:txBody>
          <a:bodyPr wrap="square">
            <a:spAutoFit/>
          </a:bodyPr>
          <a:lstStyle/>
          <a:p>
            <a:pPr>
              <a:lnSpc>
                <a:spcPct val="90000"/>
              </a:lnSpc>
              <a:spcBef>
                <a:spcPct val="0"/>
              </a:spcBef>
              <a:spcAft>
                <a:spcPts val="600"/>
              </a:spcAft>
            </a:pPr>
            <a:r>
              <a:rPr lang="en-US" b="1" dirty="0">
                <a:ln>
                  <a:solidFill>
                    <a:sysClr val="windowText" lastClr="000000"/>
                  </a:solidFill>
                </a:ln>
                <a:solidFill>
                  <a:schemeClr val="tx1">
                    <a:lumMod val="65000"/>
                    <a:lumOff val="35000"/>
                  </a:schemeClr>
                </a:solidFill>
                <a:latin typeface="+mj-lt"/>
              </a:rPr>
              <a:t>Movie Prediction </a:t>
            </a:r>
            <a:r>
              <a:rPr lang="en-US" sz="2000" b="1" dirty="0">
                <a:ln>
                  <a:solidFill>
                    <a:sysClr val="windowText" lastClr="000000"/>
                  </a:solidFill>
                </a:ln>
                <a:solidFill>
                  <a:schemeClr val="tx1">
                    <a:lumMod val="65000"/>
                    <a:lumOff val="35000"/>
                  </a:schemeClr>
                </a:solidFill>
                <a:latin typeface="+mj-lt"/>
              </a:rPr>
              <a:t>Analysis</a:t>
            </a:r>
            <a:endParaRPr lang="en-US" b="1" dirty="0">
              <a:ln>
                <a:solidFill>
                  <a:sysClr val="windowText" lastClr="000000"/>
                </a:solidFill>
              </a:ln>
              <a:solidFill>
                <a:schemeClr val="tx1">
                  <a:lumMod val="65000"/>
                  <a:lumOff val="35000"/>
                </a:schemeClr>
              </a:solidFill>
              <a:latin typeface="+mj-lt"/>
            </a:endParaRPr>
          </a:p>
        </p:txBody>
      </p:sp>
    </p:spTree>
    <p:extLst>
      <p:ext uri="{BB962C8B-B14F-4D97-AF65-F5344CB8AC3E}">
        <p14:creationId xmlns:p14="http://schemas.microsoft.com/office/powerpoint/2010/main" val="33076885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168EE6-1E96-4BBE-A2A0-5AA55A7709A7}"/>
              </a:ext>
            </a:extLst>
          </p:cNvPr>
          <p:cNvPicPr>
            <a:picLocks noChangeAspect="1"/>
          </p:cNvPicPr>
          <p:nvPr/>
        </p:nvPicPr>
        <p:blipFill>
          <a:blip r:embed="rId2"/>
          <a:stretch>
            <a:fillRect/>
          </a:stretch>
        </p:blipFill>
        <p:spPr>
          <a:xfrm>
            <a:off x="524107" y="1112423"/>
            <a:ext cx="11271886" cy="4552397"/>
          </a:xfrm>
          <a:prstGeom prst="rect">
            <a:avLst/>
          </a:prstGeom>
        </p:spPr>
      </p:pic>
      <p:sp>
        <p:nvSpPr>
          <p:cNvPr id="5" name="TextBox 4">
            <a:extLst>
              <a:ext uri="{FF2B5EF4-FFF2-40B4-BE49-F238E27FC236}">
                <a16:creationId xmlns:a16="http://schemas.microsoft.com/office/drawing/2014/main" id="{A3A2C4CB-335F-4681-8310-41156AC9B6DC}"/>
              </a:ext>
            </a:extLst>
          </p:cNvPr>
          <p:cNvSpPr txBox="1"/>
          <p:nvPr/>
        </p:nvSpPr>
        <p:spPr>
          <a:xfrm>
            <a:off x="442045" y="367990"/>
            <a:ext cx="7783551" cy="369332"/>
          </a:xfrm>
          <a:prstGeom prst="rect">
            <a:avLst/>
          </a:prstGeom>
          <a:noFill/>
        </p:spPr>
        <p:txBody>
          <a:bodyPr wrap="square" rtlCol="0">
            <a:spAutoFit/>
          </a:bodyPr>
          <a:lstStyle/>
          <a:p>
            <a:r>
              <a:rPr lang="en-US" b="1" dirty="0">
                <a:latin typeface="Arial Black" panose="020B0A04020102020204" pitchFamily="34" charset="0"/>
              </a:rPr>
              <a:t>Variables Correlations</a:t>
            </a:r>
          </a:p>
        </p:txBody>
      </p:sp>
    </p:spTree>
    <p:extLst>
      <p:ext uri="{BB962C8B-B14F-4D97-AF65-F5344CB8AC3E}">
        <p14:creationId xmlns:p14="http://schemas.microsoft.com/office/powerpoint/2010/main" val="3970385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E28222-E31D-417E-A790-7968C08B0D6E}"/>
              </a:ext>
            </a:extLst>
          </p:cNvPr>
          <p:cNvPicPr>
            <a:picLocks noChangeAspect="1"/>
          </p:cNvPicPr>
          <p:nvPr/>
        </p:nvPicPr>
        <p:blipFill>
          <a:blip r:embed="rId2"/>
          <a:stretch>
            <a:fillRect/>
          </a:stretch>
        </p:blipFill>
        <p:spPr>
          <a:xfrm>
            <a:off x="524107" y="1112423"/>
            <a:ext cx="11225847" cy="4633154"/>
          </a:xfrm>
          <a:prstGeom prst="rect">
            <a:avLst/>
          </a:prstGeom>
        </p:spPr>
      </p:pic>
      <p:sp>
        <p:nvSpPr>
          <p:cNvPr id="5" name="TextBox 4">
            <a:extLst>
              <a:ext uri="{FF2B5EF4-FFF2-40B4-BE49-F238E27FC236}">
                <a16:creationId xmlns:a16="http://schemas.microsoft.com/office/drawing/2014/main" id="{A3A2C4CB-335F-4681-8310-41156AC9B6DC}"/>
              </a:ext>
            </a:extLst>
          </p:cNvPr>
          <p:cNvSpPr txBox="1"/>
          <p:nvPr/>
        </p:nvSpPr>
        <p:spPr>
          <a:xfrm>
            <a:off x="442045" y="367990"/>
            <a:ext cx="7783551" cy="369332"/>
          </a:xfrm>
          <a:prstGeom prst="rect">
            <a:avLst/>
          </a:prstGeom>
          <a:noFill/>
        </p:spPr>
        <p:txBody>
          <a:bodyPr wrap="square" rtlCol="0">
            <a:spAutoFit/>
          </a:bodyPr>
          <a:lstStyle/>
          <a:p>
            <a:r>
              <a:rPr lang="en-US" b="1" dirty="0">
                <a:latin typeface="Arial Black" panose="020B0A04020102020204" pitchFamily="34" charset="0"/>
              </a:rPr>
              <a:t>Variables Correlations</a:t>
            </a:r>
          </a:p>
        </p:txBody>
      </p:sp>
    </p:spTree>
    <p:extLst>
      <p:ext uri="{BB962C8B-B14F-4D97-AF65-F5344CB8AC3E}">
        <p14:creationId xmlns:p14="http://schemas.microsoft.com/office/powerpoint/2010/main" val="19270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7B91E3E-7EAE-4A65-9EA6-90EDFDF0B9D2}"/>
              </a:ext>
            </a:extLst>
          </p:cNvPr>
          <p:cNvPicPr>
            <a:picLocks noChangeAspect="1"/>
          </p:cNvPicPr>
          <p:nvPr/>
        </p:nvPicPr>
        <p:blipFill>
          <a:blip r:embed="rId2"/>
          <a:stretch>
            <a:fillRect/>
          </a:stretch>
        </p:blipFill>
        <p:spPr>
          <a:xfrm>
            <a:off x="442045" y="1112424"/>
            <a:ext cx="11307909" cy="4578986"/>
          </a:xfrm>
          <a:prstGeom prst="rect">
            <a:avLst/>
          </a:prstGeom>
        </p:spPr>
      </p:pic>
      <p:sp>
        <p:nvSpPr>
          <p:cNvPr id="5" name="TextBox 4">
            <a:extLst>
              <a:ext uri="{FF2B5EF4-FFF2-40B4-BE49-F238E27FC236}">
                <a16:creationId xmlns:a16="http://schemas.microsoft.com/office/drawing/2014/main" id="{A3A2C4CB-335F-4681-8310-41156AC9B6DC}"/>
              </a:ext>
            </a:extLst>
          </p:cNvPr>
          <p:cNvSpPr txBox="1"/>
          <p:nvPr/>
        </p:nvSpPr>
        <p:spPr>
          <a:xfrm>
            <a:off x="442045" y="367990"/>
            <a:ext cx="7783551" cy="369332"/>
          </a:xfrm>
          <a:prstGeom prst="rect">
            <a:avLst/>
          </a:prstGeom>
          <a:noFill/>
        </p:spPr>
        <p:txBody>
          <a:bodyPr wrap="square" rtlCol="0">
            <a:spAutoFit/>
          </a:bodyPr>
          <a:lstStyle/>
          <a:p>
            <a:r>
              <a:rPr lang="en-US" b="1" dirty="0">
                <a:latin typeface="Arial Black" panose="020B0A04020102020204" pitchFamily="34" charset="0"/>
              </a:rPr>
              <a:t>Variables Correlations</a:t>
            </a:r>
          </a:p>
        </p:txBody>
      </p:sp>
    </p:spTree>
    <p:extLst>
      <p:ext uri="{BB962C8B-B14F-4D97-AF65-F5344CB8AC3E}">
        <p14:creationId xmlns:p14="http://schemas.microsoft.com/office/powerpoint/2010/main" val="842783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012D68E-9A9E-431C-8A03-04B2A884A047}"/>
              </a:ext>
            </a:extLst>
          </p:cNvPr>
          <p:cNvPicPr>
            <a:picLocks noChangeAspect="1"/>
          </p:cNvPicPr>
          <p:nvPr/>
        </p:nvPicPr>
        <p:blipFill>
          <a:blip r:embed="rId2"/>
          <a:stretch>
            <a:fillRect/>
          </a:stretch>
        </p:blipFill>
        <p:spPr>
          <a:xfrm>
            <a:off x="524107" y="1112423"/>
            <a:ext cx="11225847" cy="4583512"/>
          </a:xfrm>
          <a:prstGeom prst="rect">
            <a:avLst/>
          </a:prstGeom>
        </p:spPr>
      </p:pic>
      <p:sp>
        <p:nvSpPr>
          <p:cNvPr id="5" name="TextBox 4">
            <a:extLst>
              <a:ext uri="{FF2B5EF4-FFF2-40B4-BE49-F238E27FC236}">
                <a16:creationId xmlns:a16="http://schemas.microsoft.com/office/drawing/2014/main" id="{A3A2C4CB-335F-4681-8310-41156AC9B6DC}"/>
              </a:ext>
            </a:extLst>
          </p:cNvPr>
          <p:cNvSpPr txBox="1"/>
          <p:nvPr/>
        </p:nvSpPr>
        <p:spPr>
          <a:xfrm>
            <a:off x="442045" y="367990"/>
            <a:ext cx="7783551" cy="369332"/>
          </a:xfrm>
          <a:prstGeom prst="rect">
            <a:avLst/>
          </a:prstGeom>
          <a:noFill/>
        </p:spPr>
        <p:txBody>
          <a:bodyPr wrap="square" rtlCol="0">
            <a:spAutoFit/>
          </a:bodyPr>
          <a:lstStyle/>
          <a:p>
            <a:r>
              <a:rPr lang="en-US" b="1" dirty="0">
                <a:latin typeface="Arial Black" panose="020B0A04020102020204" pitchFamily="34" charset="0"/>
              </a:rPr>
              <a:t>Variables Correlations</a:t>
            </a:r>
          </a:p>
        </p:txBody>
      </p:sp>
    </p:spTree>
    <p:extLst>
      <p:ext uri="{BB962C8B-B14F-4D97-AF65-F5344CB8AC3E}">
        <p14:creationId xmlns:p14="http://schemas.microsoft.com/office/powerpoint/2010/main" val="1342993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B56DCF-B578-40CD-A167-EBD706FBC590}"/>
              </a:ext>
            </a:extLst>
          </p:cNvPr>
          <p:cNvPicPr>
            <a:picLocks noChangeAspect="1"/>
          </p:cNvPicPr>
          <p:nvPr/>
        </p:nvPicPr>
        <p:blipFill>
          <a:blip r:embed="rId2"/>
          <a:stretch>
            <a:fillRect/>
          </a:stretch>
        </p:blipFill>
        <p:spPr>
          <a:xfrm>
            <a:off x="524107" y="1127795"/>
            <a:ext cx="11225847" cy="4571544"/>
          </a:xfrm>
          <a:prstGeom prst="rect">
            <a:avLst/>
          </a:prstGeom>
        </p:spPr>
      </p:pic>
      <p:sp>
        <p:nvSpPr>
          <p:cNvPr id="5" name="TextBox 4">
            <a:extLst>
              <a:ext uri="{FF2B5EF4-FFF2-40B4-BE49-F238E27FC236}">
                <a16:creationId xmlns:a16="http://schemas.microsoft.com/office/drawing/2014/main" id="{A3A2C4CB-335F-4681-8310-41156AC9B6DC}"/>
              </a:ext>
            </a:extLst>
          </p:cNvPr>
          <p:cNvSpPr txBox="1"/>
          <p:nvPr/>
        </p:nvSpPr>
        <p:spPr>
          <a:xfrm>
            <a:off x="442045" y="367990"/>
            <a:ext cx="7783551" cy="369332"/>
          </a:xfrm>
          <a:prstGeom prst="rect">
            <a:avLst/>
          </a:prstGeom>
          <a:noFill/>
        </p:spPr>
        <p:txBody>
          <a:bodyPr wrap="square" rtlCol="0">
            <a:spAutoFit/>
          </a:bodyPr>
          <a:lstStyle/>
          <a:p>
            <a:r>
              <a:rPr lang="en-US" b="1" dirty="0">
                <a:latin typeface="Arial Black" panose="020B0A04020102020204" pitchFamily="34" charset="0"/>
              </a:rPr>
              <a:t>Variables Correlations</a:t>
            </a:r>
          </a:p>
        </p:txBody>
      </p:sp>
    </p:spTree>
    <p:extLst>
      <p:ext uri="{BB962C8B-B14F-4D97-AF65-F5344CB8AC3E}">
        <p14:creationId xmlns:p14="http://schemas.microsoft.com/office/powerpoint/2010/main" val="10391753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3FB03A-BFA2-4EEA-9C0C-553EDB2767FE}"/>
              </a:ext>
            </a:extLst>
          </p:cNvPr>
          <p:cNvPicPr>
            <a:picLocks noChangeAspect="1"/>
          </p:cNvPicPr>
          <p:nvPr/>
        </p:nvPicPr>
        <p:blipFill>
          <a:blip r:embed="rId2"/>
          <a:stretch>
            <a:fillRect/>
          </a:stretch>
        </p:blipFill>
        <p:spPr>
          <a:xfrm>
            <a:off x="524107" y="1127796"/>
            <a:ext cx="11307337" cy="4565262"/>
          </a:xfrm>
          <a:prstGeom prst="rect">
            <a:avLst/>
          </a:prstGeom>
        </p:spPr>
      </p:pic>
      <p:sp>
        <p:nvSpPr>
          <p:cNvPr id="5" name="TextBox 4">
            <a:extLst>
              <a:ext uri="{FF2B5EF4-FFF2-40B4-BE49-F238E27FC236}">
                <a16:creationId xmlns:a16="http://schemas.microsoft.com/office/drawing/2014/main" id="{A3A2C4CB-335F-4681-8310-41156AC9B6DC}"/>
              </a:ext>
            </a:extLst>
          </p:cNvPr>
          <p:cNvSpPr txBox="1"/>
          <p:nvPr/>
        </p:nvSpPr>
        <p:spPr>
          <a:xfrm>
            <a:off x="442045" y="367990"/>
            <a:ext cx="7783551" cy="369332"/>
          </a:xfrm>
          <a:prstGeom prst="rect">
            <a:avLst/>
          </a:prstGeom>
          <a:noFill/>
        </p:spPr>
        <p:txBody>
          <a:bodyPr wrap="square" rtlCol="0">
            <a:spAutoFit/>
          </a:bodyPr>
          <a:lstStyle/>
          <a:p>
            <a:r>
              <a:rPr lang="en-US" b="1" dirty="0">
                <a:latin typeface="Arial Black" panose="020B0A04020102020204" pitchFamily="34" charset="0"/>
              </a:rPr>
              <a:t>Variables Correlations</a:t>
            </a:r>
          </a:p>
        </p:txBody>
      </p:sp>
    </p:spTree>
    <p:extLst>
      <p:ext uri="{BB962C8B-B14F-4D97-AF65-F5344CB8AC3E}">
        <p14:creationId xmlns:p14="http://schemas.microsoft.com/office/powerpoint/2010/main" val="26034675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E4D1D5-D222-4CD0-BF49-0D25D45D48EC}"/>
              </a:ext>
            </a:extLst>
          </p:cNvPr>
          <p:cNvPicPr>
            <a:picLocks noChangeAspect="1"/>
          </p:cNvPicPr>
          <p:nvPr/>
        </p:nvPicPr>
        <p:blipFill>
          <a:blip r:embed="rId2"/>
          <a:stretch>
            <a:fillRect/>
          </a:stretch>
        </p:blipFill>
        <p:spPr>
          <a:xfrm>
            <a:off x="524107" y="1127797"/>
            <a:ext cx="11307337" cy="4497322"/>
          </a:xfrm>
          <a:prstGeom prst="rect">
            <a:avLst/>
          </a:prstGeom>
        </p:spPr>
      </p:pic>
      <p:sp>
        <p:nvSpPr>
          <p:cNvPr id="5" name="TextBox 4">
            <a:extLst>
              <a:ext uri="{FF2B5EF4-FFF2-40B4-BE49-F238E27FC236}">
                <a16:creationId xmlns:a16="http://schemas.microsoft.com/office/drawing/2014/main" id="{A3A2C4CB-335F-4681-8310-41156AC9B6DC}"/>
              </a:ext>
            </a:extLst>
          </p:cNvPr>
          <p:cNvSpPr txBox="1"/>
          <p:nvPr/>
        </p:nvSpPr>
        <p:spPr>
          <a:xfrm>
            <a:off x="442045" y="367990"/>
            <a:ext cx="7783551" cy="369332"/>
          </a:xfrm>
          <a:prstGeom prst="rect">
            <a:avLst/>
          </a:prstGeom>
          <a:noFill/>
        </p:spPr>
        <p:txBody>
          <a:bodyPr wrap="square" rtlCol="0">
            <a:spAutoFit/>
          </a:bodyPr>
          <a:lstStyle/>
          <a:p>
            <a:r>
              <a:rPr lang="en-US" b="1" dirty="0">
                <a:latin typeface="Arial Black" panose="020B0A04020102020204" pitchFamily="34" charset="0"/>
              </a:rPr>
              <a:t>Variables Correlations</a:t>
            </a:r>
          </a:p>
        </p:txBody>
      </p:sp>
    </p:spTree>
    <p:extLst>
      <p:ext uri="{BB962C8B-B14F-4D97-AF65-F5344CB8AC3E}">
        <p14:creationId xmlns:p14="http://schemas.microsoft.com/office/powerpoint/2010/main" val="373822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7EE7F09-C1C7-4C8A-A6E0-8AE3D01DCCFB}"/>
              </a:ext>
            </a:extLst>
          </p:cNvPr>
          <p:cNvPicPr>
            <a:picLocks noChangeAspect="1"/>
          </p:cNvPicPr>
          <p:nvPr/>
        </p:nvPicPr>
        <p:blipFill>
          <a:blip r:embed="rId2"/>
          <a:stretch>
            <a:fillRect/>
          </a:stretch>
        </p:blipFill>
        <p:spPr>
          <a:xfrm>
            <a:off x="524107" y="1127795"/>
            <a:ext cx="11307337" cy="4513937"/>
          </a:xfrm>
          <a:prstGeom prst="rect">
            <a:avLst/>
          </a:prstGeom>
        </p:spPr>
      </p:pic>
      <p:sp>
        <p:nvSpPr>
          <p:cNvPr id="5" name="TextBox 4">
            <a:extLst>
              <a:ext uri="{FF2B5EF4-FFF2-40B4-BE49-F238E27FC236}">
                <a16:creationId xmlns:a16="http://schemas.microsoft.com/office/drawing/2014/main" id="{A3A2C4CB-335F-4681-8310-41156AC9B6DC}"/>
              </a:ext>
            </a:extLst>
          </p:cNvPr>
          <p:cNvSpPr txBox="1"/>
          <p:nvPr/>
        </p:nvSpPr>
        <p:spPr>
          <a:xfrm>
            <a:off x="442045" y="367990"/>
            <a:ext cx="7783551" cy="369332"/>
          </a:xfrm>
          <a:prstGeom prst="rect">
            <a:avLst/>
          </a:prstGeom>
          <a:noFill/>
        </p:spPr>
        <p:txBody>
          <a:bodyPr wrap="square" rtlCol="0">
            <a:spAutoFit/>
          </a:bodyPr>
          <a:lstStyle/>
          <a:p>
            <a:r>
              <a:rPr lang="en-US" b="1" dirty="0">
                <a:latin typeface="Arial Black" panose="020B0A04020102020204" pitchFamily="34" charset="0"/>
              </a:rPr>
              <a:t>Variables Correlations</a:t>
            </a:r>
          </a:p>
        </p:txBody>
      </p:sp>
    </p:spTree>
    <p:extLst>
      <p:ext uri="{BB962C8B-B14F-4D97-AF65-F5344CB8AC3E}">
        <p14:creationId xmlns:p14="http://schemas.microsoft.com/office/powerpoint/2010/main" val="1833137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CD2C33-D253-4470-8158-8D87C6520E2A}"/>
              </a:ext>
            </a:extLst>
          </p:cNvPr>
          <p:cNvPicPr>
            <a:picLocks noChangeAspect="1"/>
          </p:cNvPicPr>
          <p:nvPr/>
        </p:nvPicPr>
        <p:blipFill>
          <a:blip r:embed="rId2"/>
          <a:stretch>
            <a:fillRect/>
          </a:stretch>
        </p:blipFill>
        <p:spPr>
          <a:xfrm>
            <a:off x="524107" y="1122364"/>
            <a:ext cx="11306175" cy="4572000"/>
          </a:xfrm>
          <a:prstGeom prst="rect">
            <a:avLst/>
          </a:prstGeom>
        </p:spPr>
      </p:pic>
      <p:sp>
        <p:nvSpPr>
          <p:cNvPr id="5" name="TextBox 4">
            <a:extLst>
              <a:ext uri="{FF2B5EF4-FFF2-40B4-BE49-F238E27FC236}">
                <a16:creationId xmlns:a16="http://schemas.microsoft.com/office/drawing/2014/main" id="{A3A2C4CB-335F-4681-8310-41156AC9B6DC}"/>
              </a:ext>
            </a:extLst>
          </p:cNvPr>
          <p:cNvSpPr txBox="1"/>
          <p:nvPr/>
        </p:nvSpPr>
        <p:spPr>
          <a:xfrm>
            <a:off x="442045" y="367990"/>
            <a:ext cx="7783551" cy="369332"/>
          </a:xfrm>
          <a:prstGeom prst="rect">
            <a:avLst/>
          </a:prstGeom>
          <a:noFill/>
        </p:spPr>
        <p:txBody>
          <a:bodyPr wrap="square" rtlCol="0">
            <a:spAutoFit/>
          </a:bodyPr>
          <a:lstStyle/>
          <a:p>
            <a:r>
              <a:rPr lang="en-US" b="1" dirty="0">
                <a:latin typeface="Arial Black" panose="020B0A04020102020204" pitchFamily="34" charset="0"/>
              </a:rPr>
              <a:t>Variables Correlations</a:t>
            </a:r>
          </a:p>
        </p:txBody>
      </p:sp>
    </p:spTree>
    <p:extLst>
      <p:ext uri="{BB962C8B-B14F-4D97-AF65-F5344CB8AC3E}">
        <p14:creationId xmlns:p14="http://schemas.microsoft.com/office/powerpoint/2010/main" val="21775578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ns face&#10;&#10;Description generated with high confidence">
            <a:extLst>
              <a:ext uri="{FF2B5EF4-FFF2-40B4-BE49-F238E27FC236}">
                <a16:creationId xmlns:a16="http://schemas.microsoft.com/office/drawing/2014/main" id="{106D9C80-07BD-4997-9096-84B19B94E88C}"/>
              </a:ext>
            </a:extLst>
          </p:cNvPr>
          <p:cNvPicPr>
            <a:picLocks noChangeAspect="1"/>
          </p:cNvPicPr>
          <p:nvPr/>
        </p:nvPicPr>
        <p:blipFill rotWithShape="1">
          <a:blip r:embed="rId2"/>
          <a:srcRect t="37652" r="1" b="1"/>
          <a:stretch/>
        </p:blipFill>
        <p:spPr>
          <a:xfrm>
            <a:off x="3649318" y="10"/>
            <a:ext cx="8542682" cy="2130463"/>
          </a:xfrm>
          <a:custGeom>
            <a:avLst/>
            <a:gdLst>
              <a:gd name="connsiteX0" fmla="*/ 986689 w 8542682"/>
              <a:gd name="connsiteY0" fmla="*/ 0 h 2130473"/>
              <a:gd name="connsiteX1" fmla="*/ 8542682 w 8542682"/>
              <a:gd name="connsiteY1" fmla="*/ 0 h 2130473"/>
              <a:gd name="connsiteX2" fmla="*/ 8542682 w 8542682"/>
              <a:gd name="connsiteY2" fmla="*/ 2130473 h 2130473"/>
              <a:gd name="connsiteX3" fmla="*/ 0 w 8542682"/>
              <a:gd name="connsiteY3" fmla="*/ 2130473 h 2130473"/>
            </a:gdLst>
            <a:ahLst/>
            <a:cxnLst>
              <a:cxn ang="0">
                <a:pos x="connsiteX0" y="connsiteY0"/>
              </a:cxn>
              <a:cxn ang="0">
                <a:pos x="connsiteX1" y="connsiteY1"/>
              </a:cxn>
              <a:cxn ang="0">
                <a:pos x="connsiteX2" y="connsiteY2"/>
              </a:cxn>
              <a:cxn ang="0">
                <a:pos x="connsiteX3" y="connsiteY3"/>
              </a:cxn>
            </a:cxnLst>
            <a:rect l="l" t="t" r="r" b="b"/>
            <a:pathLst>
              <a:path w="8542682" h="2130473">
                <a:moveTo>
                  <a:pt x="986689" y="0"/>
                </a:moveTo>
                <a:lnTo>
                  <a:pt x="8542682" y="0"/>
                </a:lnTo>
                <a:lnTo>
                  <a:pt x="8542682" y="2130473"/>
                </a:lnTo>
                <a:lnTo>
                  <a:pt x="0" y="2130473"/>
                </a:lnTo>
                <a:close/>
              </a:path>
            </a:pathLst>
          </a:custGeom>
        </p:spPr>
      </p:pic>
      <p:pic>
        <p:nvPicPr>
          <p:cNvPr id="2" name="Picture 1" descr="A screenshot of a cell phone&#10;&#10;Description generated with high confidence">
            <a:extLst>
              <a:ext uri="{FF2B5EF4-FFF2-40B4-BE49-F238E27FC236}">
                <a16:creationId xmlns:a16="http://schemas.microsoft.com/office/drawing/2014/main" id="{96821DFA-125A-426A-89AA-406B805E0C88}"/>
              </a:ext>
            </a:extLst>
          </p:cNvPr>
          <p:cNvPicPr>
            <a:picLocks noChangeAspect="1"/>
          </p:cNvPicPr>
          <p:nvPr/>
        </p:nvPicPr>
        <p:blipFill rotWithShape="1">
          <a:blip r:embed="rId3"/>
          <a:srcRect t="8947" r="-2" b="24207"/>
          <a:stretch/>
        </p:blipFill>
        <p:spPr>
          <a:xfrm>
            <a:off x="20" y="4682840"/>
            <a:ext cx="8563356" cy="2175160"/>
          </a:xfrm>
          <a:custGeom>
            <a:avLst/>
            <a:gdLst>
              <a:gd name="connsiteX0" fmla="*/ 0 w 8563376"/>
              <a:gd name="connsiteY0" fmla="*/ 0 h 2175160"/>
              <a:gd name="connsiteX1" fmla="*/ 8563376 w 8563376"/>
              <a:gd name="connsiteY1" fmla="*/ 0 h 2175160"/>
              <a:gd name="connsiteX2" fmla="*/ 7555992 w 8563376"/>
              <a:gd name="connsiteY2" fmla="*/ 2175160 h 2175160"/>
              <a:gd name="connsiteX3" fmla="*/ 0 w 8563376"/>
              <a:gd name="connsiteY3" fmla="*/ 2175160 h 2175160"/>
            </a:gdLst>
            <a:ahLst/>
            <a:cxnLst>
              <a:cxn ang="0">
                <a:pos x="connsiteX0" y="connsiteY0"/>
              </a:cxn>
              <a:cxn ang="0">
                <a:pos x="connsiteX1" y="connsiteY1"/>
              </a:cxn>
              <a:cxn ang="0">
                <a:pos x="connsiteX2" y="connsiteY2"/>
              </a:cxn>
              <a:cxn ang="0">
                <a:pos x="connsiteX3" y="connsiteY3"/>
              </a:cxn>
            </a:cxnLst>
            <a:rect l="l" t="t" r="r" b="b"/>
            <a:pathLst>
              <a:path w="8563376" h="2175160">
                <a:moveTo>
                  <a:pt x="0" y="0"/>
                </a:moveTo>
                <a:lnTo>
                  <a:pt x="8563376" y="0"/>
                </a:lnTo>
                <a:lnTo>
                  <a:pt x="7555992" y="2175160"/>
                </a:lnTo>
                <a:lnTo>
                  <a:pt x="0" y="2175160"/>
                </a:lnTo>
                <a:close/>
              </a:path>
            </a:pathLst>
          </a:custGeom>
        </p:spPr>
      </p:pic>
      <p:sp>
        <p:nvSpPr>
          <p:cNvPr id="5" name="TextBox 4">
            <a:extLst>
              <a:ext uri="{FF2B5EF4-FFF2-40B4-BE49-F238E27FC236}">
                <a16:creationId xmlns:a16="http://schemas.microsoft.com/office/drawing/2014/main" id="{A3A2C4CB-335F-4681-8310-41156AC9B6DC}"/>
              </a:ext>
            </a:extLst>
          </p:cNvPr>
          <p:cNvSpPr txBox="1"/>
          <p:nvPr/>
        </p:nvSpPr>
        <p:spPr>
          <a:xfrm>
            <a:off x="1524000" y="2245810"/>
            <a:ext cx="9144000" cy="135575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b="1" kern="1200" dirty="0">
                <a:solidFill>
                  <a:schemeClr val="tx1"/>
                </a:solidFill>
                <a:latin typeface="+mj-lt"/>
                <a:ea typeface="+mj-ea"/>
                <a:cs typeface="+mj-cs"/>
              </a:rPr>
              <a:t>Variables Distributions</a:t>
            </a:r>
          </a:p>
        </p:txBody>
      </p:sp>
    </p:spTree>
    <p:extLst>
      <p:ext uri="{BB962C8B-B14F-4D97-AF65-F5344CB8AC3E}">
        <p14:creationId xmlns:p14="http://schemas.microsoft.com/office/powerpoint/2010/main" val="1853462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A80A4B-6C2E-4633-B46E-60A8D7EBD0F5}"/>
              </a:ext>
            </a:extLst>
          </p:cNvPr>
          <p:cNvSpPr txBox="1"/>
          <p:nvPr/>
        </p:nvSpPr>
        <p:spPr>
          <a:xfrm>
            <a:off x="672517" y="448724"/>
            <a:ext cx="1533102" cy="514411"/>
          </a:xfrm>
          <a:prstGeom prst="rect">
            <a:avLst/>
          </a:prstGeom>
        </p:spPr>
        <p:txBody>
          <a:bodyPr vert="horz" lIns="91440" tIns="45720" rIns="91440" bIns="45720" rtlCol="0" anchor="b">
            <a:normAutofit fontScale="92500" lnSpcReduction="10000"/>
          </a:bodyPr>
          <a:lstStyle/>
          <a:p>
            <a:pPr>
              <a:lnSpc>
                <a:spcPct val="90000"/>
              </a:lnSpc>
              <a:spcBef>
                <a:spcPct val="0"/>
              </a:spcBef>
              <a:spcAft>
                <a:spcPts val="600"/>
              </a:spcAft>
            </a:pPr>
            <a:r>
              <a:rPr lang="en-US" sz="3600" b="1" kern="1200" dirty="0">
                <a:solidFill>
                  <a:schemeClr val="tx1"/>
                </a:solidFill>
                <a:latin typeface="Calibri Light" panose="020F0302020204030204" pitchFamily="34" charset="0"/>
                <a:ea typeface="+mj-ea"/>
                <a:cs typeface="Calibri Light" panose="020F0302020204030204" pitchFamily="34" charset="0"/>
              </a:rPr>
              <a:t>Agenda</a:t>
            </a:r>
          </a:p>
        </p:txBody>
      </p:sp>
      <p:cxnSp>
        <p:nvCxnSpPr>
          <p:cNvPr id="6" name="Straight Connector 5">
            <a:extLst>
              <a:ext uri="{FF2B5EF4-FFF2-40B4-BE49-F238E27FC236}">
                <a16:creationId xmlns:a16="http://schemas.microsoft.com/office/drawing/2014/main" id="{9783A2B3-E4AB-413F-A50E-F8E17E63C787}"/>
              </a:ext>
            </a:extLst>
          </p:cNvPr>
          <p:cNvCxnSpPr/>
          <p:nvPr/>
        </p:nvCxnSpPr>
        <p:spPr>
          <a:xfrm>
            <a:off x="672517" y="1023457"/>
            <a:ext cx="10846965"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81B6C94-F775-486A-A0DD-858E67609AFF}"/>
              </a:ext>
            </a:extLst>
          </p:cNvPr>
          <p:cNvSpPr txBox="1"/>
          <p:nvPr/>
        </p:nvSpPr>
        <p:spPr>
          <a:xfrm>
            <a:off x="1199625" y="1417740"/>
            <a:ext cx="7290033" cy="400110"/>
          </a:xfrm>
          <a:prstGeom prst="rect">
            <a:avLst/>
          </a:prstGeom>
          <a:noFill/>
        </p:spPr>
        <p:txBody>
          <a:bodyPr wrap="square" rtlCol="0">
            <a:spAutoFit/>
          </a:bodyPr>
          <a:lstStyle/>
          <a:p>
            <a:pPr marL="285750" indent="-285750">
              <a:buBlip>
                <a:blip r:embed="rId2">
                  <a:extLst>
                    <a:ext uri="{96DAC541-7B7A-43D3-8B79-37D633B846F1}">
                      <asvg:svgBlip xmlns:asvg="http://schemas.microsoft.com/office/drawing/2016/SVG/main" r:embed="rId3"/>
                    </a:ext>
                  </a:extLst>
                </a:blip>
              </a:buBlip>
            </a:pPr>
            <a:r>
              <a:rPr lang="en-US" sz="2000" dirty="0">
                <a:latin typeface="Calibri Light" panose="020F0302020204030204" pitchFamily="34" charset="0"/>
                <a:cs typeface="Calibri Light" panose="020F0302020204030204" pitchFamily="34" charset="0"/>
              </a:rPr>
              <a:t>Variable correlations and distributions</a:t>
            </a:r>
            <a:endParaRPr lang="en-US" dirty="0">
              <a:latin typeface="Calibri Light" panose="020F0302020204030204" pitchFamily="34" charset="0"/>
              <a:cs typeface="Calibri Light" panose="020F0302020204030204" pitchFamily="34" charset="0"/>
            </a:endParaRPr>
          </a:p>
        </p:txBody>
      </p:sp>
      <p:sp>
        <p:nvSpPr>
          <p:cNvPr id="8" name="Rectangle 7">
            <a:extLst>
              <a:ext uri="{FF2B5EF4-FFF2-40B4-BE49-F238E27FC236}">
                <a16:creationId xmlns:a16="http://schemas.microsoft.com/office/drawing/2014/main" id="{1BA01C0F-4B9D-4597-BF0E-D33B3FBCA643}"/>
              </a:ext>
            </a:extLst>
          </p:cNvPr>
          <p:cNvSpPr/>
          <p:nvPr/>
        </p:nvSpPr>
        <p:spPr>
          <a:xfrm>
            <a:off x="1199625" y="1960656"/>
            <a:ext cx="6096000" cy="400110"/>
          </a:xfrm>
          <a:prstGeom prst="rect">
            <a:avLst/>
          </a:prstGeom>
        </p:spPr>
        <p:txBody>
          <a:bodyPr>
            <a:spAutoFit/>
          </a:bodyPr>
          <a:lstStyle/>
          <a:p>
            <a:pPr marL="285750" indent="-285750">
              <a:buBlip>
                <a:blip r:embed="rId2">
                  <a:extLst>
                    <a:ext uri="{96DAC541-7B7A-43D3-8B79-37D633B846F1}">
                      <asvg:svgBlip xmlns:asvg="http://schemas.microsoft.com/office/drawing/2016/SVG/main" r:embed="rId3"/>
                    </a:ext>
                  </a:extLst>
                </a:blip>
              </a:buBlip>
            </a:pPr>
            <a:r>
              <a:rPr lang="en-US" sz="2000" dirty="0">
                <a:latin typeface="Calibri Light" panose="020F0302020204030204" pitchFamily="34" charset="0"/>
                <a:cs typeface="Calibri Light" panose="020F0302020204030204" pitchFamily="34" charset="0"/>
              </a:rPr>
              <a:t>Dataset transformation and cleaning</a:t>
            </a:r>
          </a:p>
        </p:txBody>
      </p:sp>
      <p:sp>
        <p:nvSpPr>
          <p:cNvPr id="9" name="Rectangle 8">
            <a:extLst>
              <a:ext uri="{FF2B5EF4-FFF2-40B4-BE49-F238E27FC236}">
                <a16:creationId xmlns:a16="http://schemas.microsoft.com/office/drawing/2014/main" id="{CA9EB71A-019B-4BDF-9C1D-0DB073699D7C}"/>
              </a:ext>
            </a:extLst>
          </p:cNvPr>
          <p:cNvSpPr/>
          <p:nvPr/>
        </p:nvSpPr>
        <p:spPr>
          <a:xfrm>
            <a:off x="1199625" y="2543772"/>
            <a:ext cx="6096000" cy="400110"/>
          </a:xfrm>
          <a:prstGeom prst="rect">
            <a:avLst/>
          </a:prstGeom>
        </p:spPr>
        <p:txBody>
          <a:bodyPr>
            <a:spAutoFit/>
          </a:bodyPr>
          <a:lstStyle/>
          <a:p>
            <a:pPr marL="285750" indent="-285750">
              <a:buBlip>
                <a:blip r:embed="rId2">
                  <a:extLst>
                    <a:ext uri="{96DAC541-7B7A-43D3-8B79-37D633B846F1}">
                      <asvg:svgBlip xmlns:asvg="http://schemas.microsoft.com/office/drawing/2016/SVG/main" r:embed="rId3"/>
                    </a:ext>
                  </a:extLst>
                </a:blip>
              </a:buBlip>
            </a:pPr>
            <a:r>
              <a:rPr lang="en-US" sz="2000" dirty="0">
                <a:latin typeface="Calibri Light" panose="020F0302020204030204" pitchFamily="34" charset="0"/>
                <a:cs typeface="Calibri Light" panose="020F0302020204030204" pitchFamily="34" charset="0"/>
              </a:rPr>
              <a:t>Unsupervised learning</a:t>
            </a:r>
          </a:p>
        </p:txBody>
      </p:sp>
      <p:sp>
        <p:nvSpPr>
          <p:cNvPr id="10" name="Rectangle 9">
            <a:extLst>
              <a:ext uri="{FF2B5EF4-FFF2-40B4-BE49-F238E27FC236}">
                <a16:creationId xmlns:a16="http://schemas.microsoft.com/office/drawing/2014/main" id="{4EA175DF-2CB8-4622-B1D2-343CAE61E109}"/>
              </a:ext>
            </a:extLst>
          </p:cNvPr>
          <p:cNvSpPr/>
          <p:nvPr/>
        </p:nvSpPr>
        <p:spPr>
          <a:xfrm>
            <a:off x="1199625" y="3126888"/>
            <a:ext cx="2482987" cy="400110"/>
          </a:xfrm>
          <a:prstGeom prst="rect">
            <a:avLst/>
          </a:prstGeom>
        </p:spPr>
        <p:txBody>
          <a:bodyPr wrap="none">
            <a:spAutoFit/>
          </a:bodyPr>
          <a:lstStyle/>
          <a:p>
            <a:pPr marL="285750" indent="-285750">
              <a:buBlip>
                <a:blip r:embed="rId2">
                  <a:extLst>
                    <a:ext uri="{96DAC541-7B7A-43D3-8B79-37D633B846F1}">
                      <asvg:svgBlip xmlns:asvg="http://schemas.microsoft.com/office/drawing/2016/SVG/main" r:embed="rId3"/>
                    </a:ext>
                  </a:extLst>
                </a:blip>
              </a:buBlip>
            </a:pPr>
            <a:r>
              <a:rPr lang="en-US" sz="2000" dirty="0">
                <a:latin typeface="Calibri Light" panose="020F0302020204030204" pitchFamily="34" charset="0"/>
                <a:cs typeface="Calibri Light" panose="020F0302020204030204" pitchFamily="34" charset="0"/>
              </a:rPr>
              <a:t>Supervised learning</a:t>
            </a:r>
          </a:p>
        </p:txBody>
      </p:sp>
      <p:sp>
        <p:nvSpPr>
          <p:cNvPr id="12" name="Rectangle 11">
            <a:extLst>
              <a:ext uri="{FF2B5EF4-FFF2-40B4-BE49-F238E27FC236}">
                <a16:creationId xmlns:a16="http://schemas.microsoft.com/office/drawing/2014/main" id="{C598E2E0-5C70-43BE-BEBC-1D95C6D5E0EF}"/>
              </a:ext>
            </a:extLst>
          </p:cNvPr>
          <p:cNvSpPr/>
          <p:nvPr/>
        </p:nvSpPr>
        <p:spPr>
          <a:xfrm>
            <a:off x="1199625" y="3710004"/>
            <a:ext cx="3484928" cy="400110"/>
          </a:xfrm>
          <a:prstGeom prst="rect">
            <a:avLst/>
          </a:prstGeom>
        </p:spPr>
        <p:txBody>
          <a:bodyPr wrap="none">
            <a:spAutoFit/>
          </a:bodyPr>
          <a:lstStyle/>
          <a:p>
            <a:pPr marL="285750" indent="-285750">
              <a:buBlip>
                <a:blip r:embed="rId2">
                  <a:extLst>
                    <a:ext uri="{96DAC541-7B7A-43D3-8B79-37D633B846F1}">
                      <asvg:svgBlip xmlns:asvg="http://schemas.microsoft.com/office/drawing/2016/SVG/main" r:embed="rId3"/>
                    </a:ext>
                  </a:extLst>
                </a:blip>
              </a:buBlip>
            </a:pPr>
            <a:r>
              <a:rPr lang="en-US" sz="2000" dirty="0">
                <a:latin typeface="Calibri Light" panose="020F0302020204030204" pitchFamily="34" charset="0"/>
                <a:cs typeface="Calibri Light" panose="020F0302020204030204" pitchFamily="34" charset="0"/>
              </a:rPr>
              <a:t>Conclusions and future steps</a:t>
            </a:r>
          </a:p>
        </p:txBody>
      </p:sp>
    </p:spTree>
    <p:extLst>
      <p:ext uri="{BB962C8B-B14F-4D97-AF65-F5344CB8AC3E}">
        <p14:creationId xmlns:p14="http://schemas.microsoft.com/office/powerpoint/2010/main" val="1951704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A80A4B-6C2E-4633-B46E-60A8D7EBD0F5}"/>
              </a:ext>
            </a:extLst>
          </p:cNvPr>
          <p:cNvSpPr txBox="1"/>
          <p:nvPr/>
        </p:nvSpPr>
        <p:spPr>
          <a:xfrm>
            <a:off x="672517" y="448724"/>
            <a:ext cx="4587380" cy="514411"/>
          </a:xfrm>
          <a:prstGeom prst="rect">
            <a:avLst/>
          </a:prstGeom>
        </p:spPr>
        <p:txBody>
          <a:bodyPr vert="horz" lIns="91440" tIns="45720" rIns="91440" bIns="45720" rtlCol="0" anchor="b">
            <a:normAutofit fontScale="92500" lnSpcReduction="10000"/>
          </a:bodyPr>
          <a:lstStyle/>
          <a:p>
            <a:pPr>
              <a:lnSpc>
                <a:spcPct val="90000"/>
              </a:lnSpc>
              <a:spcBef>
                <a:spcPct val="0"/>
              </a:spcBef>
              <a:spcAft>
                <a:spcPts val="600"/>
              </a:spcAft>
            </a:pPr>
            <a:r>
              <a:rPr lang="en-US" sz="3600" b="1" kern="1200" dirty="0">
                <a:solidFill>
                  <a:schemeClr val="tx1"/>
                </a:solidFill>
                <a:latin typeface="Calibri Light" panose="020F0302020204030204" pitchFamily="34" charset="0"/>
                <a:ea typeface="+mj-ea"/>
                <a:cs typeface="Calibri Light" panose="020F0302020204030204" pitchFamily="34" charset="0"/>
              </a:rPr>
              <a:t>Data Exploration</a:t>
            </a:r>
          </a:p>
        </p:txBody>
      </p:sp>
      <p:cxnSp>
        <p:nvCxnSpPr>
          <p:cNvPr id="6" name="Straight Connector 5">
            <a:extLst>
              <a:ext uri="{FF2B5EF4-FFF2-40B4-BE49-F238E27FC236}">
                <a16:creationId xmlns:a16="http://schemas.microsoft.com/office/drawing/2014/main" id="{9783A2B3-E4AB-413F-A50E-F8E17E63C787}"/>
              </a:ext>
            </a:extLst>
          </p:cNvPr>
          <p:cNvCxnSpPr/>
          <p:nvPr/>
        </p:nvCxnSpPr>
        <p:spPr>
          <a:xfrm>
            <a:off x="672517" y="1023457"/>
            <a:ext cx="10846965"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1" name="Shape 77">
            <a:extLst>
              <a:ext uri="{FF2B5EF4-FFF2-40B4-BE49-F238E27FC236}">
                <a16:creationId xmlns:a16="http://schemas.microsoft.com/office/drawing/2014/main" id="{F6EF97C1-0EDD-4117-84C1-036040BE5081}"/>
              </a:ext>
            </a:extLst>
          </p:cNvPr>
          <p:cNvPicPr preferRelativeResize="0"/>
          <p:nvPr/>
        </p:nvPicPr>
        <p:blipFill>
          <a:blip r:embed="rId2">
            <a:alphaModFix/>
          </a:blip>
          <a:stretch>
            <a:fillRect/>
          </a:stretch>
        </p:blipFill>
        <p:spPr>
          <a:xfrm>
            <a:off x="672517" y="1216159"/>
            <a:ext cx="10740415" cy="54643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Shape 79">
            <a:extLst>
              <a:ext uri="{FF2B5EF4-FFF2-40B4-BE49-F238E27FC236}">
                <a16:creationId xmlns:a16="http://schemas.microsoft.com/office/drawing/2014/main" id="{D4D22185-2163-4873-8A22-0FD520B2F6FF}"/>
              </a:ext>
            </a:extLst>
          </p:cNvPr>
          <p:cNvSpPr/>
          <p:nvPr/>
        </p:nvSpPr>
        <p:spPr>
          <a:xfrm>
            <a:off x="4483160" y="1148346"/>
            <a:ext cx="1358241" cy="5599963"/>
          </a:xfrm>
          <a:prstGeom prst="ellipse">
            <a:avLst/>
          </a:prstGeom>
          <a:noFill/>
          <a:ln w="19050"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 name="Shape 78">
            <a:extLst>
              <a:ext uri="{FF2B5EF4-FFF2-40B4-BE49-F238E27FC236}">
                <a16:creationId xmlns:a16="http://schemas.microsoft.com/office/drawing/2014/main" id="{21C6A746-6B8E-45CB-B918-140A53959CEC}"/>
              </a:ext>
            </a:extLst>
          </p:cNvPr>
          <p:cNvSpPr/>
          <p:nvPr/>
        </p:nvSpPr>
        <p:spPr>
          <a:xfrm>
            <a:off x="10247228" y="1260114"/>
            <a:ext cx="1215044" cy="756535"/>
          </a:xfrm>
          <a:prstGeom prst="ellipse">
            <a:avLst/>
          </a:prstGeom>
          <a:noFill/>
          <a:ln w="19050"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Tree>
    <p:extLst>
      <p:ext uri="{BB962C8B-B14F-4D97-AF65-F5344CB8AC3E}">
        <p14:creationId xmlns:p14="http://schemas.microsoft.com/office/powerpoint/2010/main" val="2559503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A80A4B-6C2E-4633-B46E-60A8D7EBD0F5}"/>
              </a:ext>
            </a:extLst>
          </p:cNvPr>
          <p:cNvSpPr txBox="1"/>
          <p:nvPr/>
        </p:nvSpPr>
        <p:spPr>
          <a:xfrm>
            <a:off x="672517" y="448724"/>
            <a:ext cx="4587380" cy="514411"/>
          </a:xfrm>
          <a:prstGeom prst="rect">
            <a:avLst/>
          </a:prstGeom>
        </p:spPr>
        <p:txBody>
          <a:bodyPr vert="horz" lIns="91440" tIns="45720" rIns="91440" bIns="45720" rtlCol="0" anchor="b">
            <a:normAutofit fontScale="92500" lnSpcReduction="10000"/>
          </a:bodyPr>
          <a:lstStyle/>
          <a:p>
            <a:pPr>
              <a:lnSpc>
                <a:spcPct val="90000"/>
              </a:lnSpc>
              <a:spcBef>
                <a:spcPct val="0"/>
              </a:spcBef>
              <a:spcAft>
                <a:spcPts val="600"/>
              </a:spcAft>
            </a:pPr>
            <a:r>
              <a:rPr lang="en-US" sz="3600" b="1" kern="1200" dirty="0">
                <a:solidFill>
                  <a:schemeClr val="tx1"/>
                </a:solidFill>
                <a:latin typeface="Calibri Light" panose="020F0302020204030204" pitchFamily="34" charset="0"/>
                <a:ea typeface="+mj-ea"/>
                <a:cs typeface="Calibri Light" panose="020F0302020204030204" pitchFamily="34" charset="0"/>
              </a:rPr>
              <a:t>Data Exploration</a:t>
            </a:r>
          </a:p>
        </p:txBody>
      </p:sp>
      <p:cxnSp>
        <p:nvCxnSpPr>
          <p:cNvPr id="6" name="Straight Connector 5">
            <a:extLst>
              <a:ext uri="{FF2B5EF4-FFF2-40B4-BE49-F238E27FC236}">
                <a16:creationId xmlns:a16="http://schemas.microsoft.com/office/drawing/2014/main" id="{9783A2B3-E4AB-413F-A50E-F8E17E63C787}"/>
              </a:ext>
            </a:extLst>
          </p:cNvPr>
          <p:cNvCxnSpPr/>
          <p:nvPr/>
        </p:nvCxnSpPr>
        <p:spPr>
          <a:xfrm>
            <a:off x="672517" y="1023457"/>
            <a:ext cx="10846965"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7" name="Shape 85">
            <a:extLst>
              <a:ext uri="{FF2B5EF4-FFF2-40B4-BE49-F238E27FC236}">
                <a16:creationId xmlns:a16="http://schemas.microsoft.com/office/drawing/2014/main" id="{BDCB8B88-EC7C-40F5-9DE3-04EB13264CB2}"/>
              </a:ext>
            </a:extLst>
          </p:cNvPr>
          <p:cNvPicPr preferRelativeResize="0"/>
          <p:nvPr/>
        </p:nvPicPr>
        <p:blipFill>
          <a:blip r:embed="rId2">
            <a:alphaModFix/>
          </a:blip>
          <a:stretch>
            <a:fillRect/>
          </a:stretch>
        </p:blipFill>
        <p:spPr>
          <a:xfrm>
            <a:off x="1330479" y="2197955"/>
            <a:ext cx="9531040" cy="25945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716028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A80A4B-6C2E-4633-B46E-60A8D7EBD0F5}"/>
              </a:ext>
            </a:extLst>
          </p:cNvPr>
          <p:cNvSpPr txBox="1"/>
          <p:nvPr/>
        </p:nvSpPr>
        <p:spPr>
          <a:xfrm>
            <a:off x="672517" y="448724"/>
            <a:ext cx="4587380" cy="514411"/>
          </a:xfrm>
          <a:prstGeom prst="rect">
            <a:avLst/>
          </a:prstGeom>
        </p:spPr>
        <p:txBody>
          <a:bodyPr vert="horz" lIns="91440" tIns="45720" rIns="91440" bIns="45720" rtlCol="0" anchor="b">
            <a:normAutofit fontScale="92500" lnSpcReduction="10000"/>
          </a:bodyPr>
          <a:lstStyle/>
          <a:p>
            <a:pPr>
              <a:lnSpc>
                <a:spcPct val="90000"/>
              </a:lnSpc>
              <a:spcBef>
                <a:spcPct val="0"/>
              </a:spcBef>
              <a:spcAft>
                <a:spcPts val="600"/>
              </a:spcAft>
            </a:pPr>
            <a:r>
              <a:rPr lang="en-US" sz="3600" b="1" kern="1200" dirty="0">
                <a:solidFill>
                  <a:schemeClr val="tx1"/>
                </a:solidFill>
                <a:latin typeface="Calibri Light" panose="020F0302020204030204" pitchFamily="34" charset="0"/>
                <a:ea typeface="+mj-ea"/>
                <a:cs typeface="Calibri Light" panose="020F0302020204030204" pitchFamily="34" charset="0"/>
              </a:rPr>
              <a:t>Age Distribution</a:t>
            </a:r>
          </a:p>
        </p:txBody>
      </p:sp>
      <p:cxnSp>
        <p:nvCxnSpPr>
          <p:cNvPr id="6" name="Straight Connector 5">
            <a:extLst>
              <a:ext uri="{FF2B5EF4-FFF2-40B4-BE49-F238E27FC236}">
                <a16:creationId xmlns:a16="http://schemas.microsoft.com/office/drawing/2014/main" id="{9783A2B3-E4AB-413F-A50E-F8E17E63C787}"/>
              </a:ext>
            </a:extLst>
          </p:cNvPr>
          <p:cNvCxnSpPr/>
          <p:nvPr/>
        </p:nvCxnSpPr>
        <p:spPr>
          <a:xfrm>
            <a:off x="672517" y="1023457"/>
            <a:ext cx="10846965"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7" name="Shape 91">
            <a:extLst>
              <a:ext uri="{FF2B5EF4-FFF2-40B4-BE49-F238E27FC236}">
                <a16:creationId xmlns:a16="http://schemas.microsoft.com/office/drawing/2014/main" id="{63FCD66A-96F4-4F1D-B9FF-B0E416515774}"/>
              </a:ext>
            </a:extLst>
          </p:cNvPr>
          <p:cNvPicPr preferRelativeResize="0"/>
          <p:nvPr/>
        </p:nvPicPr>
        <p:blipFill>
          <a:blip r:embed="rId2">
            <a:alphaModFix/>
          </a:blip>
          <a:stretch>
            <a:fillRect/>
          </a:stretch>
        </p:blipFill>
        <p:spPr>
          <a:xfrm>
            <a:off x="1425555" y="1488036"/>
            <a:ext cx="8652795" cy="43444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Shape 92">
            <a:extLst>
              <a:ext uri="{FF2B5EF4-FFF2-40B4-BE49-F238E27FC236}">
                <a16:creationId xmlns:a16="http://schemas.microsoft.com/office/drawing/2014/main" id="{CB21AE55-F24C-4EFB-AE4D-5992601717AB}"/>
              </a:ext>
            </a:extLst>
          </p:cNvPr>
          <p:cNvPicPr preferRelativeResize="0"/>
          <p:nvPr/>
        </p:nvPicPr>
        <p:blipFill>
          <a:blip r:embed="rId3">
            <a:alphaModFix/>
          </a:blip>
          <a:stretch>
            <a:fillRect/>
          </a:stretch>
        </p:blipFill>
        <p:spPr>
          <a:xfrm>
            <a:off x="6718054" y="1701574"/>
            <a:ext cx="3158602" cy="12517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449024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A80A4B-6C2E-4633-B46E-60A8D7EBD0F5}"/>
              </a:ext>
            </a:extLst>
          </p:cNvPr>
          <p:cNvSpPr txBox="1"/>
          <p:nvPr/>
        </p:nvSpPr>
        <p:spPr>
          <a:xfrm>
            <a:off x="672517" y="448724"/>
            <a:ext cx="4587380" cy="514411"/>
          </a:xfrm>
          <a:prstGeom prst="rect">
            <a:avLst/>
          </a:prstGeom>
        </p:spPr>
        <p:txBody>
          <a:bodyPr vert="horz" lIns="91440" tIns="45720" rIns="91440" bIns="45720" rtlCol="0" anchor="b">
            <a:normAutofit fontScale="92500" lnSpcReduction="10000"/>
          </a:bodyPr>
          <a:lstStyle/>
          <a:p>
            <a:pPr>
              <a:lnSpc>
                <a:spcPct val="90000"/>
              </a:lnSpc>
              <a:spcBef>
                <a:spcPct val="0"/>
              </a:spcBef>
              <a:spcAft>
                <a:spcPts val="600"/>
              </a:spcAft>
            </a:pPr>
            <a:r>
              <a:rPr lang="en-US" sz="3600" b="1" kern="1200" dirty="0">
                <a:solidFill>
                  <a:schemeClr val="tx1"/>
                </a:solidFill>
                <a:latin typeface="Calibri Light" panose="020F0302020204030204" pitchFamily="34" charset="0"/>
                <a:ea typeface="+mj-ea"/>
                <a:cs typeface="Calibri Light" panose="020F0302020204030204" pitchFamily="34" charset="0"/>
              </a:rPr>
              <a:t>Occupation Distribution</a:t>
            </a:r>
          </a:p>
        </p:txBody>
      </p:sp>
      <p:cxnSp>
        <p:nvCxnSpPr>
          <p:cNvPr id="6" name="Straight Connector 5">
            <a:extLst>
              <a:ext uri="{FF2B5EF4-FFF2-40B4-BE49-F238E27FC236}">
                <a16:creationId xmlns:a16="http://schemas.microsoft.com/office/drawing/2014/main" id="{9783A2B3-E4AB-413F-A50E-F8E17E63C787}"/>
              </a:ext>
            </a:extLst>
          </p:cNvPr>
          <p:cNvCxnSpPr/>
          <p:nvPr/>
        </p:nvCxnSpPr>
        <p:spPr>
          <a:xfrm>
            <a:off x="672517" y="1023457"/>
            <a:ext cx="10846965"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8" name="Shape 98">
            <a:extLst>
              <a:ext uri="{FF2B5EF4-FFF2-40B4-BE49-F238E27FC236}">
                <a16:creationId xmlns:a16="http://schemas.microsoft.com/office/drawing/2014/main" id="{21090DFA-15EF-4B67-8797-54D7D4DCD102}"/>
              </a:ext>
            </a:extLst>
          </p:cNvPr>
          <p:cNvPicPr preferRelativeResize="0"/>
          <p:nvPr/>
        </p:nvPicPr>
        <p:blipFill>
          <a:blip r:embed="rId2">
            <a:alphaModFix/>
          </a:blip>
          <a:stretch>
            <a:fillRect/>
          </a:stretch>
        </p:blipFill>
        <p:spPr>
          <a:xfrm>
            <a:off x="672517" y="2302410"/>
            <a:ext cx="6936374" cy="38988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Shape 99">
            <a:extLst>
              <a:ext uri="{FF2B5EF4-FFF2-40B4-BE49-F238E27FC236}">
                <a16:creationId xmlns:a16="http://schemas.microsoft.com/office/drawing/2014/main" id="{B2B6E491-0079-4F5C-985F-2CA858EFB419}"/>
              </a:ext>
            </a:extLst>
          </p:cNvPr>
          <p:cNvPicPr preferRelativeResize="0"/>
          <p:nvPr/>
        </p:nvPicPr>
        <p:blipFill rotWithShape="1">
          <a:blip r:embed="rId3">
            <a:alphaModFix/>
          </a:blip>
          <a:srcRect l="-3628" t="-3335" r="-1" b="-2272"/>
          <a:stretch/>
        </p:blipFill>
        <p:spPr>
          <a:xfrm>
            <a:off x="7139032" y="1350628"/>
            <a:ext cx="3115590" cy="2793529"/>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893320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A80A4B-6C2E-4633-B46E-60A8D7EBD0F5}"/>
              </a:ext>
            </a:extLst>
          </p:cNvPr>
          <p:cNvSpPr txBox="1"/>
          <p:nvPr/>
        </p:nvSpPr>
        <p:spPr>
          <a:xfrm>
            <a:off x="672517" y="448724"/>
            <a:ext cx="8798654" cy="514411"/>
          </a:xfrm>
          <a:prstGeom prst="rect">
            <a:avLst/>
          </a:prstGeom>
        </p:spPr>
        <p:txBody>
          <a:bodyPr vert="horz" lIns="91440" tIns="45720" rIns="91440" bIns="45720" rtlCol="0" anchor="b">
            <a:normAutofit fontScale="92500" lnSpcReduction="10000"/>
          </a:bodyPr>
          <a:lstStyle/>
          <a:p>
            <a:pPr>
              <a:lnSpc>
                <a:spcPct val="90000"/>
              </a:lnSpc>
              <a:spcBef>
                <a:spcPct val="0"/>
              </a:spcBef>
              <a:spcAft>
                <a:spcPts val="600"/>
              </a:spcAft>
            </a:pPr>
            <a:r>
              <a:rPr lang="en-US" sz="3600" b="1" dirty="0">
                <a:latin typeface="Calibri Light" panose="020F0302020204030204" pitchFamily="34" charset="0"/>
                <a:ea typeface="+mj-ea"/>
                <a:cs typeface="Calibri Light" panose="020F0302020204030204" pitchFamily="34" charset="0"/>
              </a:rPr>
              <a:t>Distribution of Average Rating in Action Movies</a:t>
            </a:r>
            <a:endParaRPr lang="en-US" sz="3600" b="1" kern="1200" dirty="0">
              <a:solidFill>
                <a:schemeClr val="tx1"/>
              </a:solidFill>
              <a:latin typeface="Calibri Light" panose="020F0302020204030204" pitchFamily="34" charset="0"/>
              <a:ea typeface="+mj-ea"/>
              <a:cs typeface="Calibri Light" panose="020F0302020204030204" pitchFamily="34" charset="0"/>
            </a:endParaRPr>
          </a:p>
        </p:txBody>
      </p:sp>
      <p:cxnSp>
        <p:nvCxnSpPr>
          <p:cNvPr id="6" name="Straight Connector 5">
            <a:extLst>
              <a:ext uri="{FF2B5EF4-FFF2-40B4-BE49-F238E27FC236}">
                <a16:creationId xmlns:a16="http://schemas.microsoft.com/office/drawing/2014/main" id="{9783A2B3-E4AB-413F-A50E-F8E17E63C787}"/>
              </a:ext>
            </a:extLst>
          </p:cNvPr>
          <p:cNvCxnSpPr/>
          <p:nvPr/>
        </p:nvCxnSpPr>
        <p:spPr>
          <a:xfrm>
            <a:off x="672517" y="1023457"/>
            <a:ext cx="10846965"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4" name="Shape 111">
            <a:extLst>
              <a:ext uri="{FF2B5EF4-FFF2-40B4-BE49-F238E27FC236}">
                <a16:creationId xmlns:a16="http://schemas.microsoft.com/office/drawing/2014/main" id="{A7EF5765-B186-4AB9-BA71-186B909B62B5}"/>
              </a:ext>
            </a:extLst>
          </p:cNvPr>
          <p:cNvPicPr preferRelativeResize="0"/>
          <p:nvPr/>
        </p:nvPicPr>
        <p:blipFill>
          <a:blip r:embed="rId2">
            <a:alphaModFix/>
          </a:blip>
          <a:stretch>
            <a:fillRect/>
          </a:stretch>
        </p:blipFill>
        <p:spPr>
          <a:xfrm>
            <a:off x="1698750" y="1761790"/>
            <a:ext cx="8794498" cy="43160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849567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hape 117">
            <a:extLst>
              <a:ext uri="{FF2B5EF4-FFF2-40B4-BE49-F238E27FC236}">
                <a16:creationId xmlns:a16="http://schemas.microsoft.com/office/drawing/2014/main" id="{905D3B74-7013-47C0-B857-2B53E037BA47}"/>
              </a:ext>
            </a:extLst>
          </p:cNvPr>
          <p:cNvPicPr preferRelativeResize="0"/>
          <p:nvPr/>
        </p:nvPicPr>
        <p:blipFill>
          <a:blip r:embed="rId2">
            <a:alphaModFix/>
          </a:blip>
          <a:stretch>
            <a:fillRect/>
          </a:stretch>
        </p:blipFill>
        <p:spPr>
          <a:xfrm>
            <a:off x="1698750" y="1761795"/>
            <a:ext cx="8794498" cy="43160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a:extLst>
              <a:ext uri="{FF2B5EF4-FFF2-40B4-BE49-F238E27FC236}">
                <a16:creationId xmlns:a16="http://schemas.microsoft.com/office/drawing/2014/main" id="{FEA80A4B-6C2E-4633-B46E-60A8D7EBD0F5}"/>
              </a:ext>
            </a:extLst>
          </p:cNvPr>
          <p:cNvSpPr txBox="1"/>
          <p:nvPr/>
        </p:nvSpPr>
        <p:spPr>
          <a:xfrm>
            <a:off x="672517" y="448724"/>
            <a:ext cx="8798654" cy="514411"/>
          </a:xfrm>
          <a:prstGeom prst="rect">
            <a:avLst/>
          </a:prstGeom>
        </p:spPr>
        <p:txBody>
          <a:bodyPr vert="horz" lIns="91440" tIns="45720" rIns="91440" bIns="45720" rtlCol="0" anchor="b">
            <a:normAutofit fontScale="92500" lnSpcReduction="10000"/>
          </a:bodyPr>
          <a:lstStyle/>
          <a:p>
            <a:pPr>
              <a:lnSpc>
                <a:spcPct val="90000"/>
              </a:lnSpc>
              <a:spcBef>
                <a:spcPct val="0"/>
              </a:spcBef>
              <a:spcAft>
                <a:spcPts val="600"/>
              </a:spcAft>
            </a:pPr>
            <a:r>
              <a:rPr lang="en-US" sz="3600" b="1" dirty="0">
                <a:latin typeface="Calibri Light" panose="020F0302020204030204" pitchFamily="34" charset="0"/>
                <a:ea typeface="+mj-ea"/>
                <a:cs typeface="Calibri Light" panose="020F0302020204030204" pitchFamily="34" charset="0"/>
              </a:rPr>
              <a:t>Distribution of Average Rating in Drama Movies</a:t>
            </a:r>
            <a:endParaRPr lang="en-US" sz="3600" b="1" kern="1200" dirty="0">
              <a:solidFill>
                <a:schemeClr val="tx1"/>
              </a:solidFill>
              <a:latin typeface="Calibri Light" panose="020F0302020204030204" pitchFamily="34" charset="0"/>
              <a:ea typeface="+mj-ea"/>
              <a:cs typeface="Calibri Light" panose="020F0302020204030204" pitchFamily="34" charset="0"/>
            </a:endParaRPr>
          </a:p>
        </p:txBody>
      </p:sp>
      <p:cxnSp>
        <p:nvCxnSpPr>
          <p:cNvPr id="6" name="Straight Connector 5">
            <a:extLst>
              <a:ext uri="{FF2B5EF4-FFF2-40B4-BE49-F238E27FC236}">
                <a16:creationId xmlns:a16="http://schemas.microsoft.com/office/drawing/2014/main" id="{9783A2B3-E4AB-413F-A50E-F8E17E63C787}"/>
              </a:ext>
            </a:extLst>
          </p:cNvPr>
          <p:cNvCxnSpPr/>
          <p:nvPr/>
        </p:nvCxnSpPr>
        <p:spPr>
          <a:xfrm>
            <a:off x="672517" y="1023457"/>
            <a:ext cx="10846965"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50669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A80A4B-6C2E-4633-B46E-60A8D7EBD0F5}"/>
              </a:ext>
            </a:extLst>
          </p:cNvPr>
          <p:cNvSpPr txBox="1"/>
          <p:nvPr/>
        </p:nvSpPr>
        <p:spPr>
          <a:xfrm>
            <a:off x="672517" y="448724"/>
            <a:ext cx="1533102" cy="514411"/>
          </a:xfrm>
          <a:prstGeom prst="rect">
            <a:avLst/>
          </a:prstGeom>
        </p:spPr>
        <p:txBody>
          <a:bodyPr vert="horz" lIns="91440" tIns="45720" rIns="91440" bIns="45720" rtlCol="0" anchor="b">
            <a:normAutofit fontScale="92500" lnSpcReduction="10000"/>
          </a:bodyPr>
          <a:lstStyle/>
          <a:p>
            <a:pPr>
              <a:lnSpc>
                <a:spcPct val="90000"/>
              </a:lnSpc>
              <a:spcBef>
                <a:spcPct val="0"/>
              </a:spcBef>
              <a:spcAft>
                <a:spcPts val="600"/>
              </a:spcAft>
            </a:pPr>
            <a:r>
              <a:rPr lang="en-US" sz="3600" b="1" kern="1200" dirty="0">
                <a:solidFill>
                  <a:schemeClr val="tx1"/>
                </a:solidFill>
                <a:latin typeface="Calibri Light" panose="020F0302020204030204" pitchFamily="34" charset="0"/>
                <a:ea typeface="+mj-ea"/>
                <a:cs typeface="Calibri Light" panose="020F0302020204030204" pitchFamily="34" charset="0"/>
              </a:rPr>
              <a:t>Agenda</a:t>
            </a:r>
          </a:p>
        </p:txBody>
      </p:sp>
      <p:cxnSp>
        <p:nvCxnSpPr>
          <p:cNvPr id="6" name="Straight Connector 5">
            <a:extLst>
              <a:ext uri="{FF2B5EF4-FFF2-40B4-BE49-F238E27FC236}">
                <a16:creationId xmlns:a16="http://schemas.microsoft.com/office/drawing/2014/main" id="{9783A2B3-E4AB-413F-A50E-F8E17E63C787}"/>
              </a:ext>
            </a:extLst>
          </p:cNvPr>
          <p:cNvCxnSpPr/>
          <p:nvPr/>
        </p:nvCxnSpPr>
        <p:spPr>
          <a:xfrm>
            <a:off x="672517" y="1023457"/>
            <a:ext cx="10846965"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81B6C94-F775-486A-A0DD-858E67609AFF}"/>
              </a:ext>
            </a:extLst>
          </p:cNvPr>
          <p:cNvSpPr txBox="1"/>
          <p:nvPr/>
        </p:nvSpPr>
        <p:spPr>
          <a:xfrm>
            <a:off x="1199625" y="1417740"/>
            <a:ext cx="7290033" cy="400110"/>
          </a:xfrm>
          <a:prstGeom prst="rect">
            <a:avLst/>
          </a:prstGeom>
          <a:noFill/>
        </p:spPr>
        <p:txBody>
          <a:bodyPr wrap="square" rtlCol="0">
            <a:spAutoFit/>
          </a:bodyPr>
          <a:lstStyle/>
          <a:p>
            <a:pPr marL="285750" indent="-285750">
              <a:buBlip>
                <a:blip r:embed="rId2">
                  <a:extLst>
                    <a:ext uri="{96DAC541-7B7A-43D3-8B79-37D633B846F1}">
                      <asvg:svgBlip xmlns:asvg="http://schemas.microsoft.com/office/drawing/2016/SVG/main" r:embed="rId3"/>
                    </a:ext>
                  </a:extLst>
                </a:blip>
              </a:buBlip>
            </a:pPr>
            <a:r>
              <a:rPr lang="en-US" sz="2000" dirty="0">
                <a:latin typeface="Calibri Light" panose="020F0302020204030204" pitchFamily="34" charset="0"/>
                <a:cs typeface="Calibri Light" panose="020F0302020204030204" pitchFamily="34" charset="0"/>
              </a:rPr>
              <a:t>Variable correlations and distributions</a:t>
            </a:r>
            <a:endParaRPr lang="en-US" dirty="0">
              <a:latin typeface="Calibri Light" panose="020F0302020204030204" pitchFamily="34" charset="0"/>
              <a:cs typeface="Calibri Light" panose="020F0302020204030204" pitchFamily="34" charset="0"/>
            </a:endParaRPr>
          </a:p>
        </p:txBody>
      </p:sp>
      <p:sp>
        <p:nvSpPr>
          <p:cNvPr id="8" name="Rectangle 7">
            <a:extLst>
              <a:ext uri="{FF2B5EF4-FFF2-40B4-BE49-F238E27FC236}">
                <a16:creationId xmlns:a16="http://schemas.microsoft.com/office/drawing/2014/main" id="{1BA01C0F-4B9D-4597-BF0E-D33B3FBCA643}"/>
              </a:ext>
            </a:extLst>
          </p:cNvPr>
          <p:cNvSpPr/>
          <p:nvPr/>
        </p:nvSpPr>
        <p:spPr>
          <a:xfrm>
            <a:off x="1199625" y="1960656"/>
            <a:ext cx="6096000" cy="400110"/>
          </a:xfrm>
          <a:prstGeom prst="rect">
            <a:avLst/>
          </a:prstGeom>
        </p:spPr>
        <p:txBody>
          <a:bodyPr>
            <a:spAutoFit/>
          </a:bodyPr>
          <a:lstStyle/>
          <a:p>
            <a:pPr marL="285750" indent="-285750">
              <a:buBlip>
                <a:blip r:embed="rId2">
                  <a:extLst>
                    <a:ext uri="{96DAC541-7B7A-43D3-8B79-37D633B846F1}">
                      <asvg:svgBlip xmlns:asvg="http://schemas.microsoft.com/office/drawing/2016/SVG/main" r:embed="rId3"/>
                    </a:ext>
                  </a:extLst>
                </a:blip>
              </a:buBlip>
            </a:pPr>
            <a:r>
              <a:rPr lang="en-US" sz="2000" dirty="0">
                <a:latin typeface="Calibri Light" panose="020F0302020204030204" pitchFamily="34" charset="0"/>
                <a:cs typeface="Calibri Light" panose="020F0302020204030204" pitchFamily="34" charset="0"/>
              </a:rPr>
              <a:t>Dataset transformation and cleaning</a:t>
            </a:r>
          </a:p>
        </p:txBody>
      </p:sp>
      <p:sp>
        <p:nvSpPr>
          <p:cNvPr id="9" name="Rectangle 8">
            <a:extLst>
              <a:ext uri="{FF2B5EF4-FFF2-40B4-BE49-F238E27FC236}">
                <a16:creationId xmlns:a16="http://schemas.microsoft.com/office/drawing/2014/main" id="{CA9EB71A-019B-4BDF-9C1D-0DB073699D7C}"/>
              </a:ext>
            </a:extLst>
          </p:cNvPr>
          <p:cNvSpPr/>
          <p:nvPr/>
        </p:nvSpPr>
        <p:spPr>
          <a:xfrm>
            <a:off x="1199625" y="2543772"/>
            <a:ext cx="6096000" cy="400110"/>
          </a:xfrm>
          <a:prstGeom prst="rect">
            <a:avLst/>
          </a:prstGeom>
        </p:spPr>
        <p:txBody>
          <a:bodyPr>
            <a:spAutoFit/>
          </a:bodyPr>
          <a:lstStyle/>
          <a:p>
            <a:pPr marL="285750" indent="-285750">
              <a:buBlip>
                <a:blip r:embed="rId2">
                  <a:extLst>
                    <a:ext uri="{96DAC541-7B7A-43D3-8B79-37D633B846F1}">
                      <asvg:svgBlip xmlns:asvg="http://schemas.microsoft.com/office/drawing/2016/SVG/main" r:embed="rId3"/>
                    </a:ext>
                  </a:extLst>
                </a:blip>
              </a:buBlip>
            </a:pPr>
            <a:r>
              <a:rPr lang="en-US" sz="2000" b="1" u="sng" dirty="0">
                <a:latin typeface="Calibri Light" panose="020F0302020204030204" pitchFamily="34" charset="0"/>
                <a:cs typeface="Calibri Light" panose="020F0302020204030204" pitchFamily="34" charset="0"/>
              </a:rPr>
              <a:t>Unsupervised learning</a:t>
            </a:r>
          </a:p>
        </p:txBody>
      </p:sp>
      <p:sp>
        <p:nvSpPr>
          <p:cNvPr id="10" name="Rectangle 9">
            <a:extLst>
              <a:ext uri="{FF2B5EF4-FFF2-40B4-BE49-F238E27FC236}">
                <a16:creationId xmlns:a16="http://schemas.microsoft.com/office/drawing/2014/main" id="{4EA175DF-2CB8-4622-B1D2-343CAE61E109}"/>
              </a:ext>
            </a:extLst>
          </p:cNvPr>
          <p:cNvSpPr/>
          <p:nvPr/>
        </p:nvSpPr>
        <p:spPr>
          <a:xfrm>
            <a:off x="1199625" y="3126888"/>
            <a:ext cx="2482987" cy="400110"/>
          </a:xfrm>
          <a:prstGeom prst="rect">
            <a:avLst/>
          </a:prstGeom>
        </p:spPr>
        <p:txBody>
          <a:bodyPr wrap="none">
            <a:spAutoFit/>
          </a:bodyPr>
          <a:lstStyle/>
          <a:p>
            <a:pPr marL="285750" indent="-285750">
              <a:buBlip>
                <a:blip r:embed="rId2">
                  <a:extLst>
                    <a:ext uri="{96DAC541-7B7A-43D3-8B79-37D633B846F1}">
                      <asvg:svgBlip xmlns:asvg="http://schemas.microsoft.com/office/drawing/2016/SVG/main" r:embed="rId3"/>
                    </a:ext>
                  </a:extLst>
                </a:blip>
              </a:buBlip>
            </a:pPr>
            <a:r>
              <a:rPr lang="en-US" sz="2000" dirty="0">
                <a:latin typeface="Calibri Light" panose="020F0302020204030204" pitchFamily="34" charset="0"/>
                <a:cs typeface="Calibri Light" panose="020F0302020204030204" pitchFamily="34" charset="0"/>
              </a:rPr>
              <a:t>Supervised learning</a:t>
            </a:r>
          </a:p>
        </p:txBody>
      </p:sp>
      <p:sp>
        <p:nvSpPr>
          <p:cNvPr id="12" name="Rectangle 11">
            <a:extLst>
              <a:ext uri="{FF2B5EF4-FFF2-40B4-BE49-F238E27FC236}">
                <a16:creationId xmlns:a16="http://schemas.microsoft.com/office/drawing/2014/main" id="{C598E2E0-5C70-43BE-BEBC-1D95C6D5E0EF}"/>
              </a:ext>
            </a:extLst>
          </p:cNvPr>
          <p:cNvSpPr/>
          <p:nvPr/>
        </p:nvSpPr>
        <p:spPr>
          <a:xfrm>
            <a:off x="1199625" y="3710004"/>
            <a:ext cx="3484928" cy="400110"/>
          </a:xfrm>
          <a:prstGeom prst="rect">
            <a:avLst/>
          </a:prstGeom>
        </p:spPr>
        <p:txBody>
          <a:bodyPr wrap="none">
            <a:spAutoFit/>
          </a:bodyPr>
          <a:lstStyle/>
          <a:p>
            <a:pPr marL="285750" indent="-285750">
              <a:buBlip>
                <a:blip r:embed="rId2">
                  <a:extLst>
                    <a:ext uri="{96DAC541-7B7A-43D3-8B79-37D633B846F1}">
                      <asvg:svgBlip xmlns:asvg="http://schemas.microsoft.com/office/drawing/2016/SVG/main" r:embed="rId3"/>
                    </a:ext>
                  </a:extLst>
                </a:blip>
              </a:buBlip>
            </a:pPr>
            <a:r>
              <a:rPr lang="en-US" sz="2000" dirty="0">
                <a:latin typeface="Calibri Light" panose="020F0302020204030204" pitchFamily="34" charset="0"/>
                <a:cs typeface="Calibri Light" panose="020F0302020204030204" pitchFamily="34" charset="0"/>
              </a:rPr>
              <a:t>Conclusions and future steps</a:t>
            </a:r>
          </a:p>
        </p:txBody>
      </p:sp>
    </p:spTree>
    <p:extLst>
      <p:ext uri="{BB962C8B-B14F-4D97-AF65-F5344CB8AC3E}">
        <p14:creationId xmlns:p14="http://schemas.microsoft.com/office/powerpoint/2010/main" val="29598934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A80A4B-6C2E-4633-B46E-60A8D7EBD0F5}"/>
              </a:ext>
            </a:extLst>
          </p:cNvPr>
          <p:cNvSpPr txBox="1"/>
          <p:nvPr/>
        </p:nvSpPr>
        <p:spPr>
          <a:xfrm>
            <a:off x="672517" y="448724"/>
            <a:ext cx="4587380" cy="514411"/>
          </a:xfrm>
          <a:prstGeom prst="rect">
            <a:avLst/>
          </a:prstGeom>
        </p:spPr>
        <p:txBody>
          <a:bodyPr vert="horz" lIns="91440" tIns="45720" rIns="91440" bIns="45720" rtlCol="0" anchor="b">
            <a:normAutofit fontScale="92500" lnSpcReduction="10000"/>
          </a:bodyPr>
          <a:lstStyle/>
          <a:p>
            <a:pPr>
              <a:lnSpc>
                <a:spcPct val="90000"/>
              </a:lnSpc>
              <a:spcBef>
                <a:spcPct val="0"/>
              </a:spcBef>
              <a:spcAft>
                <a:spcPts val="600"/>
              </a:spcAft>
            </a:pPr>
            <a:r>
              <a:rPr lang="en-US" sz="3600" b="1" kern="1200" dirty="0">
                <a:solidFill>
                  <a:schemeClr val="tx1"/>
                </a:solidFill>
                <a:latin typeface="Calibri Light" panose="020F0302020204030204" pitchFamily="34" charset="0"/>
                <a:ea typeface="+mj-ea"/>
                <a:cs typeface="Calibri Light" panose="020F0302020204030204" pitchFamily="34" charset="0"/>
              </a:rPr>
              <a:t>Association Rules</a:t>
            </a:r>
          </a:p>
        </p:txBody>
      </p:sp>
      <p:cxnSp>
        <p:nvCxnSpPr>
          <p:cNvPr id="6" name="Straight Connector 5">
            <a:extLst>
              <a:ext uri="{FF2B5EF4-FFF2-40B4-BE49-F238E27FC236}">
                <a16:creationId xmlns:a16="http://schemas.microsoft.com/office/drawing/2014/main" id="{9783A2B3-E4AB-413F-A50E-F8E17E63C787}"/>
              </a:ext>
            </a:extLst>
          </p:cNvPr>
          <p:cNvCxnSpPr/>
          <p:nvPr/>
        </p:nvCxnSpPr>
        <p:spPr>
          <a:xfrm>
            <a:off x="672517" y="1023457"/>
            <a:ext cx="10846965"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4" name="Shape 123">
            <a:extLst>
              <a:ext uri="{FF2B5EF4-FFF2-40B4-BE49-F238E27FC236}">
                <a16:creationId xmlns:a16="http://schemas.microsoft.com/office/drawing/2014/main" id="{A4A33FB7-022E-4C14-8497-C0606EBCD00C}"/>
              </a:ext>
            </a:extLst>
          </p:cNvPr>
          <p:cNvPicPr preferRelativeResize="0"/>
          <p:nvPr/>
        </p:nvPicPr>
        <p:blipFill rotWithShape="1">
          <a:blip r:embed="rId2">
            <a:alphaModFix/>
          </a:blip>
          <a:srcRect t="1236" r="863" b="2880"/>
          <a:stretch/>
        </p:blipFill>
        <p:spPr>
          <a:xfrm>
            <a:off x="2536791" y="1996580"/>
            <a:ext cx="7118418" cy="21475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Shape 124">
            <a:extLst>
              <a:ext uri="{FF2B5EF4-FFF2-40B4-BE49-F238E27FC236}">
                <a16:creationId xmlns:a16="http://schemas.microsoft.com/office/drawing/2014/main" id="{751494FF-889E-4AB2-B08E-111CB0CBCF5D}"/>
              </a:ext>
            </a:extLst>
          </p:cNvPr>
          <p:cNvSpPr/>
          <p:nvPr/>
        </p:nvSpPr>
        <p:spPr>
          <a:xfrm>
            <a:off x="2328993" y="3347208"/>
            <a:ext cx="1672556" cy="527837"/>
          </a:xfrm>
          <a:prstGeom prst="ellipse">
            <a:avLst/>
          </a:prstGeom>
          <a:noFill/>
          <a:ln w="28575"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solidFill>
                <a:srgbClr val="FF0000"/>
              </a:solidFill>
            </a:endParaRPr>
          </a:p>
        </p:txBody>
      </p:sp>
    </p:spTree>
    <p:extLst>
      <p:ext uri="{BB962C8B-B14F-4D97-AF65-F5344CB8AC3E}">
        <p14:creationId xmlns:p14="http://schemas.microsoft.com/office/powerpoint/2010/main" val="33018020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A80A4B-6C2E-4633-B46E-60A8D7EBD0F5}"/>
              </a:ext>
            </a:extLst>
          </p:cNvPr>
          <p:cNvSpPr txBox="1"/>
          <p:nvPr/>
        </p:nvSpPr>
        <p:spPr>
          <a:xfrm>
            <a:off x="672517" y="448724"/>
            <a:ext cx="4587380" cy="514411"/>
          </a:xfrm>
          <a:prstGeom prst="rect">
            <a:avLst/>
          </a:prstGeom>
        </p:spPr>
        <p:txBody>
          <a:bodyPr vert="horz" lIns="91440" tIns="45720" rIns="91440" bIns="45720" rtlCol="0" anchor="b">
            <a:normAutofit fontScale="92500" lnSpcReduction="10000"/>
          </a:bodyPr>
          <a:lstStyle/>
          <a:p>
            <a:pPr>
              <a:lnSpc>
                <a:spcPct val="90000"/>
              </a:lnSpc>
              <a:spcBef>
                <a:spcPct val="0"/>
              </a:spcBef>
              <a:spcAft>
                <a:spcPts val="600"/>
              </a:spcAft>
            </a:pPr>
            <a:r>
              <a:rPr lang="en-US" sz="3600" b="1" kern="1200" dirty="0">
                <a:solidFill>
                  <a:schemeClr val="tx1"/>
                </a:solidFill>
                <a:latin typeface="Calibri Light" panose="020F0302020204030204" pitchFamily="34" charset="0"/>
                <a:ea typeface="+mj-ea"/>
                <a:cs typeface="Calibri Light" panose="020F0302020204030204" pitchFamily="34" charset="0"/>
              </a:rPr>
              <a:t>Two Item Association</a:t>
            </a:r>
          </a:p>
        </p:txBody>
      </p:sp>
      <p:cxnSp>
        <p:nvCxnSpPr>
          <p:cNvPr id="6" name="Straight Connector 5">
            <a:extLst>
              <a:ext uri="{FF2B5EF4-FFF2-40B4-BE49-F238E27FC236}">
                <a16:creationId xmlns:a16="http://schemas.microsoft.com/office/drawing/2014/main" id="{9783A2B3-E4AB-413F-A50E-F8E17E63C787}"/>
              </a:ext>
            </a:extLst>
          </p:cNvPr>
          <p:cNvCxnSpPr/>
          <p:nvPr/>
        </p:nvCxnSpPr>
        <p:spPr>
          <a:xfrm>
            <a:off x="672517" y="1023457"/>
            <a:ext cx="10846965"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8" name="Shape 131">
            <a:extLst>
              <a:ext uri="{FF2B5EF4-FFF2-40B4-BE49-F238E27FC236}">
                <a16:creationId xmlns:a16="http://schemas.microsoft.com/office/drawing/2014/main" id="{05A6C321-50B4-415F-9A7C-B7308FECCF7F}"/>
              </a:ext>
            </a:extLst>
          </p:cNvPr>
          <p:cNvPicPr preferRelativeResize="0"/>
          <p:nvPr/>
        </p:nvPicPr>
        <p:blipFill rotWithShape="1">
          <a:blip r:embed="rId2">
            <a:alphaModFix/>
          </a:blip>
          <a:srcRect t="209" r="550" b="-1"/>
          <a:stretch/>
        </p:blipFill>
        <p:spPr>
          <a:xfrm>
            <a:off x="1549166" y="1719744"/>
            <a:ext cx="9093666" cy="36635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Shape 132">
            <a:extLst>
              <a:ext uri="{FF2B5EF4-FFF2-40B4-BE49-F238E27FC236}">
                <a16:creationId xmlns:a16="http://schemas.microsoft.com/office/drawing/2014/main" id="{5566FB5F-9360-4269-91DE-BF66797EFFA9}"/>
              </a:ext>
            </a:extLst>
          </p:cNvPr>
          <p:cNvSpPr/>
          <p:nvPr/>
        </p:nvSpPr>
        <p:spPr>
          <a:xfrm>
            <a:off x="2643719" y="2344455"/>
            <a:ext cx="1980600" cy="236100"/>
          </a:xfrm>
          <a:prstGeom prst="ellipse">
            <a:avLst/>
          </a:prstGeom>
          <a:noFill/>
          <a:ln w="28575"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solidFill>
                <a:srgbClr val="FF0000"/>
              </a:solidFill>
            </a:endParaRPr>
          </a:p>
        </p:txBody>
      </p:sp>
    </p:spTree>
    <p:extLst>
      <p:ext uri="{BB962C8B-B14F-4D97-AF65-F5344CB8AC3E}">
        <p14:creationId xmlns:p14="http://schemas.microsoft.com/office/powerpoint/2010/main" val="3832090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A80A4B-6C2E-4633-B46E-60A8D7EBD0F5}"/>
              </a:ext>
            </a:extLst>
          </p:cNvPr>
          <p:cNvSpPr txBox="1"/>
          <p:nvPr/>
        </p:nvSpPr>
        <p:spPr>
          <a:xfrm>
            <a:off x="672517" y="448724"/>
            <a:ext cx="4587380" cy="514411"/>
          </a:xfrm>
          <a:prstGeom prst="rect">
            <a:avLst/>
          </a:prstGeom>
        </p:spPr>
        <p:txBody>
          <a:bodyPr vert="horz" lIns="91440" tIns="45720" rIns="91440" bIns="45720" rtlCol="0" anchor="b">
            <a:normAutofit fontScale="92500" lnSpcReduction="10000"/>
          </a:bodyPr>
          <a:lstStyle/>
          <a:p>
            <a:pPr>
              <a:lnSpc>
                <a:spcPct val="90000"/>
              </a:lnSpc>
              <a:spcBef>
                <a:spcPct val="0"/>
              </a:spcBef>
              <a:spcAft>
                <a:spcPts val="600"/>
              </a:spcAft>
            </a:pPr>
            <a:r>
              <a:rPr lang="en-US" sz="3600" b="1" kern="1200" dirty="0">
                <a:solidFill>
                  <a:schemeClr val="tx1"/>
                </a:solidFill>
                <a:latin typeface="Calibri Light" panose="020F0302020204030204" pitchFamily="34" charset="0"/>
                <a:ea typeface="+mj-ea"/>
                <a:cs typeface="Calibri Light" panose="020F0302020204030204" pitchFamily="34" charset="0"/>
              </a:rPr>
              <a:t>Clustering </a:t>
            </a:r>
          </a:p>
        </p:txBody>
      </p:sp>
      <p:cxnSp>
        <p:nvCxnSpPr>
          <p:cNvPr id="6" name="Straight Connector 5">
            <a:extLst>
              <a:ext uri="{FF2B5EF4-FFF2-40B4-BE49-F238E27FC236}">
                <a16:creationId xmlns:a16="http://schemas.microsoft.com/office/drawing/2014/main" id="{9783A2B3-E4AB-413F-A50E-F8E17E63C787}"/>
              </a:ext>
            </a:extLst>
          </p:cNvPr>
          <p:cNvCxnSpPr/>
          <p:nvPr/>
        </p:nvCxnSpPr>
        <p:spPr>
          <a:xfrm>
            <a:off x="672517" y="1023457"/>
            <a:ext cx="10846965"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A61CA66-94CC-493D-B8DE-873D106F4270}"/>
              </a:ext>
            </a:extLst>
          </p:cNvPr>
          <p:cNvSpPr txBox="1"/>
          <p:nvPr/>
        </p:nvSpPr>
        <p:spPr>
          <a:xfrm>
            <a:off x="1199625" y="1417740"/>
            <a:ext cx="7642370" cy="400110"/>
          </a:xfrm>
          <a:prstGeom prst="rect">
            <a:avLst/>
          </a:prstGeom>
          <a:noFill/>
        </p:spPr>
        <p:txBody>
          <a:bodyPr wrap="square" rtlCol="0">
            <a:spAutoFit/>
          </a:bodyPr>
          <a:lstStyle/>
          <a:p>
            <a:pPr marL="285750" indent="-285750">
              <a:buBlip>
                <a:blip r:embed="rId2">
                  <a:extLst>
                    <a:ext uri="{96DAC541-7B7A-43D3-8B79-37D633B846F1}">
                      <asvg:svgBlip xmlns:asvg="http://schemas.microsoft.com/office/drawing/2016/SVG/main" r:embed="rId3"/>
                    </a:ext>
                  </a:extLst>
                </a:blip>
              </a:buBlip>
            </a:pPr>
            <a:r>
              <a:rPr lang="en-US" sz="2000" dirty="0">
                <a:latin typeface="Calibri Light" panose="020F0302020204030204" pitchFamily="34" charset="0"/>
                <a:cs typeface="Calibri Light" panose="020F0302020204030204" pitchFamily="34" charset="0"/>
              </a:rPr>
              <a:t>Clustering users based on user demographics</a:t>
            </a:r>
            <a:endParaRPr lang="en-US" dirty="0">
              <a:latin typeface="Calibri Light" panose="020F0302020204030204" pitchFamily="34" charset="0"/>
              <a:cs typeface="Calibri Light" panose="020F0302020204030204" pitchFamily="34" charset="0"/>
            </a:endParaRPr>
          </a:p>
        </p:txBody>
      </p:sp>
      <p:sp>
        <p:nvSpPr>
          <p:cNvPr id="7" name="Rectangle 6">
            <a:extLst>
              <a:ext uri="{FF2B5EF4-FFF2-40B4-BE49-F238E27FC236}">
                <a16:creationId xmlns:a16="http://schemas.microsoft.com/office/drawing/2014/main" id="{FA6AA639-CD5A-42D3-BB01-CDEBD7192E80}"/>
              </a:ext>
            </a:extLst>
          </p:cNvPr>
          <p:cNvSpPr/>
          <p:nvPr/>
        </p:nvSpPr>
        <p:spPr>
          <a:xfrm>
            <a:off x="1199624" y="2212132"/>
            <a:ext cx="7642371" cy="400110"/>
          </a:xfrm>
          <a:prstGeom prst="rect">
            <a:avLst/>
          </a:prstGeom>
        </p:spPr>
        <p:txBody>
          <a:bodyPr wrap="square">
            <a:spAutoFit/>
          </a:bodyPr>
          <a:lstStyle/>
          <a:p>
            <a:pPr marL="285750" indent="-285750">
              <a:buBlip>
                <a:blip r:embed="rId2">
                  <a:extLst>
                    <a:ext uri="{96DAC541-7B7A-43D3-8B79-37D633B846F1}">
                      <asvg:svgBlip xmlns:asvg="http://schemas.microsoft.com/office/drawing/2016/SVG/main" r:embed="rId3"/>
                    </a:ext>
                  </a:extLst>
                </a:blip>
              </a:buBlip>
            </a:pPr>
            <a:r>
              <a:rPr lang="en-US" sz="2000" dirty="0">
                <a:latin typeface="Calibri Light" panose="020F0302020204030204" pitchFamily="34" charset="0"/>
                <a:cs typeface="Calibri Light" panose="020F0302020204030204" pitchFamily="34" charset="0"/>
              </a:rPr>
              <a:t>Clustering based on age, gender, occupation, and state variables</a:t>
            </a:r>
          </a:p>
        </p:txBody>
      </p:sp>
      <p:sp>
        <p:nvSpPr>
          <p:cNvPr id="8" name="Rectangle 7">
            <a:extLst>
              <a:ext uri="{FF2B5EF4-FFF2-40B4-BE49-F238E27FC236}">
                <a16:creationId xmlns:a16="http://schemas.microsoft.com/office/drawing/2014/main" id="{46909D99-621B-433C-B98C-FA8F7306DD12}"/>
              </a:ext>
            </a:extLst>
          </p:cNvPr>
          <p:cNvSpPr/>
          <p:nvPr/>
        </p:nvSpPr>
        <p:spPr>
          <a:xfrm>
            <a:off x="1199624" y="3006524"/>
            <a:ext cx="7642371" cy="1015663"/>
          </a:xfrm>
          <a:prstGeom prst="rect">
            <a:avLst/>
          </a:prstGeom>
        </p:spPr>
        <p:txBody>
          <a:bodyPr wrap="square">
            <a:spAutoFit/>
          </a:bodyPr>
          <a:lstStyle/>
          <a:p>
            <a:pPr marL="285750" lvl="0" indent="-285750" algn="just">
              <a:buSzPts val="1800"/>
              <a:buBlip>
                <a:blip r:embed="rId2">
                  <a:extLst>
                    <a:ext uri="{96DAC541-7B7A-43D3-8B79-37D633B846F1}">
                      <asvg:svgBlip xmlns:asvg="http://schemas.microsoft.com/office/drawing/2016/SVG/main" r:embed="rId3"/>
                    </a:ext>
                  </a:extLst>
                </a:blip>
              </a:buBlip>
            </a:pPr>
            <a:r>
              <a:rPr lang="en" sz="2000" dirty="0">
                <a:latin typeface="Calibri Light" panose="020F0302020204030204" pitchFamily="34" charset="0"/>
                <a:cs typeface="Calibri Light" panose="020F0302020204030204" pitchFamily="34" charset="0"/>
              </a:rPr>
              <a:t>People in the cluster are very similar in their movies preferences and hence we can recommend a movie that is watch by majority of the users in the cluster to a user who has not yet watched it.</a:t>
            </a:r>
          </a:p>
        </p:txBody>
      </p:sp>
    </p:spTree>
    <p:extLst>
      <p:ext uri="{BB962C8B-B14F-4D97-AF65-F5344CB8AC3E}">
        <p14:creationId xmlns:p14="http://schemas.microsoft.com/office/powerpoint/2010/main" val="1037679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A80A4B-6C2E-4633-B46E-60A8D7EBD0F5}"/>
              </a:ext>
            </a:extLst>
          </p:cNvPr>
          <p:cNvSpPr txBox="1"/>
          <p:nvPr/>
        </p:nvSpPr>
        <p:spPr>
          <a:xfrm>
            <a:off x="672517" y="448724"/>
            <a:ext cx="1533102" cy="514411"/>
          </a:xfrm>
          <a:prstGeom prst="rect">
            <a:avLst/>
          </a:prstGeom>
        </p:spPr>
        <p:txBody>
          <a:bodyPr vert="horz" lIns="91440" tIns="45720" rIns="91440" bIns="45720" rtlCol="0" anchor="b">
            <a:normAutofit fontScale="92500" lnSpcReduction="10000"/>
          </a:bodyPr>
          <a:lstStyle/>
          <a:p>
            <a:pPr>
              <a:lnSpc>
                <a:spcPct val="90000"/>
              </a:lnSpc>
              <a:spcBef>
                <a:spcPct val="0"/>
              </a:spcBef>
              <a:spcAft>
                <a:spcPts val="600"/>
              </a:spcAft>
            </a:pPr>
            <a:r>
              <a:rPr lang="en-US" sz="3600" b="1" kern="1200" dirty="0">
                <a:solidFill>
                  <a:schemeClr val="tx1"/>
                </a:solidFill>
                <a:latin typeface="Calibri Light" panose="020F0302020204030204" pitchFamily="34" charset="0"/>
                <a:ea typeface="+mj-ea"/>
                <a:cs typeface="Calibri Light" panose="020F0302020204030204" pitchFamily="34" charset="0"/>
              </a:rPr>
              <a:t>Agenda</a:t>
            </a:r>
          </a:p>
        </p:txBody>
      </p:sp>
      <p:cxnSp>
        <p:nvCxnSpPr>
          <p:cNvPr id="6" name="Straight Connector 5">
            <a:extLst>
              <a:ext uri="{FF2B5EF4-FFF2-40B4-BE49-F238E27FC236}">
                <a16:creationId xmlns:a16="http://schemas.microsoft.com/office/drawing/2014/main" id="{9783A2B3-E4AB-413F-A50E-F8E17E63C787}"/>
              </a:ext>
            </a:extLst>
          </p:cNvPr>
          <p:cNvCxnSpPr/>
          <p:nvPr/>
        </p:nvCxnSpPr>
        <p:spPr>
          <a:xfrm>
            <a:off x="672517" y="1023457"/>
            <a:ext cx="10846965"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81B6C94-F775-486A-A0DD-858E67609AFF}"/>
              </a:ext>
            </a:extLst>
          </p:cNvPr>
          <p:cNvSpPr txBox="1"/>
          <p:nvPr/>
        </p:nvSpPr>
        <p:spPr>
          <a:xfrm>
            <a:off x="1199625" y="1417740"/>
            <a:ext cx="7290033" cy="400110"/>
          </a:xfrm>
          <a:prstGeom prst="rect">
            <a:avLst/>
          </a:prstGeom>
          <a:noFill/>
        </p:spPr>
        <p:txBody>
          <a:bodyPr wrap="square" rtlCol="0">
            <a:spAutoFit/>
          </a:bodyPr>
          <a:lstStyle/>
          <a:p>
            <a:pPr marL="285750" indent="-285750">
              <a:buBlip>
                <a:blip r:embed="rId2">
                  <a:extLst>
                    <a:ext uri="{96DAC541-7B7A-43D3-8B79-37D633B846F1}">
                      <asvg:svgBlip xmlns:asvg="http://schemas.microsoft.com/office/drawing/2016/SVG/main" r:embed="rId3"/>
                    </a:ext>
                  </a:extLst>
                </a:blip>
              </a:buBlip>
            </a:pPr>
            <a:r>
              <a:rPr lang="en-US" sz="2000" b="1" u="sng" dirty="0">
                <a:latin typeface="Calibri Light" panose="020F0302020204030204" pitchFamily="34" charset="0"/>
                <a:cs typeface="Calibri Light" panose="020F0302020204030204" pitchFamily="34" charset="0"/>
              </a:rPr>
              <a:t>Variable correlations and distributions</a:t>
            </a:r>
            <a:endParaRPr lang="en-US" b="1" u="sng" dirty="0">
              <a:latin typeface="Calibri Light" panose="020F0302020204030204" pitchFamily="34" charset="0"/>
              <a:cs typeface="Calibri Light" panose="020F0302020204030204" pitchFamily="34" charset="0"/>
            </a:endParaRPr>
          </a:p>
        </p:txBody>
      </p:sp>
      <p:sp>
        <p:nvSpPr>
          <p:cNvPr id="8" name="Rectangle 7">
            <a:extLst>
              <a:ext uri="{FF2B5EF4-FFF2-40B4-BE49-F238E27FC236}">
                <a16:creationId xmlns:a16="http://schemas.microsoft.com/office/drawing/2014/main" id="{1BA01C0F-4B9D-4597-BF0E-D33B3FBCA643}"/>
              </a:ext>
            </a:extLst>
          </p:cNvPr>
          <p:cNvSpPr/>
          <p:nvPr/>
        </p:nvSpPr>
        <p:spPr>
          <a:xfrm>
            <a:off x="1199625" y="1960656"/>
            <a:ext cx="6096000" cy="400110"/>
          </a:xfrm>
          <a:prstGeom prst="rect">
            <a:avLst/>
          </a:prstGeom>
        </p:spPr>
        <p:txBody>
          <a:bodyPr>
            <a:spAutoFit/>
          </a:bodyPr>
          <a:lstStyle/>
          <a:p>
            <a:pPr marL="285750" indent="-285750">
              <a:buBlip>
                <a:blip r:embed="rId2">
                  <a:extLst>
                    <a:ext uri="{96DAC541-7B7A-43D3-8B79-37D633B846F1}">
                      <asvg:svgBlip xmlns:asvg="http://schemas.microsoft.com/office/drawing/2016/SVG/main" r:embed="rId3"/>
                    </a:ext>
                  </a:extLst>
                </a:blip>
              </a:buBlip>
            </a:pPr>
            <a:r>
              <a:rPr lang="en-US" sz="2000" b="1" u="sng" dirty="0">
                <a:latin typeface="Calibri Light" panose="020F0302020204030204" pitchFamily="34" charset="0"/>
                <a:cs typeface="Calibri Light" panose="020F0302020204030204" pitchFamily="34" charset="0"/>
              </a:rPr>
              <a:t>Dataset transformation and cleaning</a:t>
            </a:r>
          </a:p>
        </p:txBody>
      </p:sp>
      <p:sp>
        <p:nvSpPr>
          <p:cNvPr id="9" name="Rectangle 8">
            <a:extLst>
              <a:ext uri="{FF2B5EF4-FFF2-40B4-BE49-F238E27FC236}">
                <a16:creationId xmlns:a16="http://schemas.microsoft.com/office/drawing/2014/main" id="{CA9EB71A-019B-4BDF-9C1D-0DB073699D7C}"/>
              </a:ext>
            </a:extLst>
          </p:cNvPr>
          <p:cNvSpPr/>
          <p:nvPr/>
        </p:nvSpPr>
        <p:spPr>
          <a:xfrm>
            <a:off x="1199625" y="2543772"/>
            <a:ext cx="6096000" cy="400110"/>
          </a:xfrm>
          <a:prstGeom prst="rect">
            <a:avLst/>
          </a:prstGeom>
        </p:spPr>
        <p:txBody>
          <a:bodyPr>
            <a:spAutoFit/>
          </a:bodyPr>
          <a:lstStyle/>
          <a:p>
            <a:pPr marL="285750" indent="-285750">
              <a:buBlip>
                <a:blip r:embed="rId2">
                  <a:extLst>
                    <a:ext uri="{96DAC541-7B7A-43D3-8B79-37D633B846F1}">
                      <asvg:svgBlip xmlns:asvg="http://schemas.microsoft.com/office/drawing/2016/SVG/main" r:embed="rId3"/>
                    </a:ext>
                  </a:extLst>
                </a:blip>
              </a:buBlip>
            </a:pPr>
            <a:r>
              <a:rPr lang="en-US" sz="2000" dirty="0">
                <a:latin typeface="Calibri Light" panose="020F0302020204030204" pitchFamily="34" charset="0"/>
                <a:cs typeface="Calibri Light" panose="020F0302020204030204" pitchFamily="34" charset="0"/>
              </a:rPr>
              <a:t>Unsupervised learning</a:t>
            </a:r>
          </a:p>
        </p:txBody>
      </p:sp>
      <p:sp>
        <p:nvSpPr>
          <p:cNvPr id="10" name="Rectangle 9">
            <a:extLst>
              <a:ext uri="{FF2B5EF4-FFF2-40B4-BE49-F238E27FC236}">
                <a16:creationId xmlns:a16="http://schemas.microsoft.com/office/drawing/2014/main" id="{4EA175DF-2CB8-4622-B1D2-343CAE61E109}"/>
              </a:ext>
            </a:extLst>
          </p:cNvPr>
          <p:cNvSpPr/>
          <p:nvPr/>
        </p:nvSpPr>
        <p:spPr>
          <a:xfrm>
            <a:off x="1199625" y="3126888"/>
            <a:ext cx="2482987" cy="400110"/>
          </a:xfrm>
          <a:prstGeom prst="rect">
            <a:avLst/>
          </a:prstGeom>
        </p:spPr>
        <p:txBody>
          <a:bodyPr wrap="none">
            <a:spAutoFit/>
          </a:bodyPr>
          <a:lstStyle/>
          <a:p>
            <a:pPr marL="285750" indent="-285750">
              <a:buBlip>
                <a:blip r:embed="rId2">
                  <a:extLst>
                    <a:ext uri="{96DAC541-7B7A-43D3-8B79-37D633B846F1}">
                      <asvg:svgBlip xmlns:asvg="http://schemas.microsoft.com/office/drawing/2016/SVG/main" r:embed="rId3"/>
                    </a:ext>
                  </a:extLst>
                </a:blip>
              </a:buBlip>
            </a:pPr>
            <a:r>
              <a:rPr lang="en-US" sz="2000" dirty="0">
                <a:latin typeface="Calibri Light" panose="020F0302020204030204" pitchFamily="34" charset="0"/>
                <a:cs typeface="Calibri Light" panose="020F0302020204030204" pitchFamily="34" charset="0"/>
              </a:rPr>
              <a:t>Supervised learning</a:t>
            </a:r>
          </a:p>
        </p:txBody>
      </p:sp>
      <p:sp>
        <p:nvSpPr>
          <p:cNvPr id="12" name="Rectangle 11">
            <a:extLst>
              <a:ext uri="{FF2B5EF4-FFF2-40B4-BE49-F238E27FC236}">
                <a16:creationId xmlns:a16="http://schemas.microsoft.com/office/drawing/2014/main" id="{C598E2E0-5C70-43BE-BEBC-1D95C6D5E0EF}"/>
              </a:ext>
            </a:extLst>
          </p:cNvPr>
          <p:cNvSpPr/>
          <p:nvPr/>
        </p:nvSpPr>
        <p:spPr>
          <a:xfrm>
            <a:off x="1199625" y="3710004"/>
            <a:ext cx="3484928" cy="400110"/>
          </a:xfrm>
          <a:prstGeom prst="rect">
            <a:avLst/>
          </a:prstGeom>
        </p:spPr>
        <p:txBody>
          <a:bodyPr wrap="none">
            <a:spAutoFit/>
          </a:bodyPr>
          <a:lstStyle/>
          <a:p>
            <a:pPr marL="285750" indent="-285750">
              <a:buBlip>
                <a:blip r:embed="rId2">
                  <a:extLst>
                    <a:ext uri="{96DAC541-7B7A-43D3-8B79-37D633B846F1}">
                      <asvg:svgBlip xmlns:asvg="http://schemas.microsoft.com/office/drawing/2016/SVG/main" r:embed="rId3"/>
                    </a:ext>
                  </a:extLst>
                </a:blip>
              </a:buBlip>
            </a:pPr>
            <a:r>
              <a:rPr lang="en-US" sz="2000" dirty="0">
                <a:latin typeface="Calibri Light" panose="020F0302020204030204" pitchFamily="34" charset="0"/>
                <a:cs typeface="Calibri Light" panose="020F0302020204030204" pitchFamily="34" charset="0"/>
              </a:rPr>
              <a:t>Conclusions and future steps</a:t>
            </a:r>
          </a:p>
        </p:txBody>
      </p:sp>
    </p:spTree>
    <p:extLst>
      <p:ext uri="{BB962C8B-B14F-4D97-AF65-F5344CB8AC3E}">
        <p14:creationId xmlns:p14="http://schemas.microsoft.com/office/powerpoint/2010/main" val="33634614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A80A4B-6C2E-4633-B46E-60A8D7EBD0F5}"/>
              </a:ext>
            </a:extLst>
          </p:cNvPr>
          <p:cNvSpPr txBox="1"/>
          <p:nvPr/>
        </p:nvSpPr>
        <p:spPr>
          <a:xfrm>
            <a:off x="672517" y="448724"/>
            <a:ext cx="4587380" cy="514411"/>
          </a:xfrm>
          <a:prstGeom prst="rect">
            <a:avLst/>
          </a:prstGeom>
        </p:spPr>
        <p:txBody>
          <a:bodyPr vert="horz" lIns="91440" tIns="45720" rIns="91440" bIns="45720" rtlCol="0" anchor="b">
            <a:normAutofit fontScale="92500" lnSpcReduction="10000"/>
          </a:bodyPr>
          <a:lstStyle/>
          <a:p>
            <a:pPr>
              <a:lnSpc>
                <a:spcPct val="90000"/>
              </a:lnSpc>
              <a:spcBef>
                <a:spcPct val="0"/>
              </a:spcBef>
              <a:spcAft>
                <a:spcPts val="600"/>
              </a:spcAft>
            </a:pPr>
            <a:r>
              <a:rPr lang="en-US" sz="3600" b="1" kern="1200" dirty="0">
                <a:solidFill>
                  <a:schemeClr val="tx1"/>
                </a:solidFill>
                <a:latin typeface="Calibri Light" panose="020F0302020204030204" pitchFamily="34" charset="0"/>
                <a:ea typeface="+mj-ea"/>
                <a:cs typeface="Calibri Light" panose="020F0302020204030204" pitchFamily="34" charset="0"/>
              </a:rPr>
              <a:t>Clustering Results</a:t>
            </a:r>
          </a:p>
        </p:txBody>
      </p:sp>
      <p:cxnSp>
        <p:nvCxnSpPr>
          <p:cNvPr id="6" name="Straight Connector 5">
            <a:extLst>
              <a:ext uri="{FF2B5EF4-FFF2-40B4-BE49-F238E27FC236}">
                <a16:creationId xmlns:a16="http://schemas.microsoft.com/office/drawing/2014/main" id="{9783A2B3-E4AB-413F-A50E-F8E17E63C787}"/>
              </a:ext>
            </a:extLst>
          </p:cNvPr>
          <p:cNvCxnSpPr/>
          <p:nvPr/>
        </p:nvCxnSpPr>
        <p:spPr>
          <a:xfrm>
            <a:off x="672517" y="1023457"/>
            <a:ext cx="10846965"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9" name="Shape 145">
            <a:extLst>
              <a:ext uri="{FF2B5EF4-FFF2-40B4-BE49-F238E27FC236}">
                <a16:creationId xmlns:a16="http://schemas.microsoft.com/office/drawing/2014/main" id="{56BEBA0E-3A4F-4E99-BCA3-190DC7CC3100}"/>
              </a:ext>
            </a:extLst>
          </p:cNvPr>
          <p:cNvPicPr preferRelativeResize="0"/>
          <p:nvPr/>
        </p:nvPicPr>
        <p:blipFill rotWithShape="1">
          <a:blip r:embed="rId2">
            <a:alphaModFix/>
          </a:blip>
          <a:srcRect t="4392"/>
          <a:stretch/>
        </p:blipFill>
        <p:spPr>
          <a:xfrm>
            <a:off x="4246345" y="4050005"/>
            <a:ext cx="3699305" cy="21641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Shape 146">
            <a:extLst>
              <a:ext uri="{FF2B5EF4-FFF2-40B4-BE49-F238E27FC236}">
                <a16:creationId xmlns:a16="http://schemas.microsoft.com/office/drawing/2014/main" id="{1512BD59-90A7-43E3-BE72-80090D37C2FA}"/>
              </a:ext>
            </a:extLst>
          </p:cNvPr>
          <p:cNvPicPr preferRelativeResize="0"/>
          <p:nvPr/>
        </p:nvPicPr>
        <p:blipFill rotWithShape="1">
          <a:blip r:embed="rId3">
            <a:alphaModFix/>
          </a:blip>
          <a:srcRect l="477" r="574" b="9682"/>
          <a:stretch/>
        </p:blipFill>
        <p:spPr>
          <a:xfrm>
            <a:off x="1880529" y="1377065"/>
            <a:ext cx="8430936" cy="23193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553372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A80A4B-6C2E-4633-B46E-60A8D7EBD0F5}"/>
              </a:ext>
            </a:extLst>
          </p:cNvPr>
          <p:cNvSpPr txBox="1"/>
          <p:nvPr/>
        </p:nvSpPr>
        <p:spPr>
          <a:xfrm>
            <a:off x="672517" y="448724"/>
            <a:ext cx="4587380" cy="514411"/>
          </a:xfrm>
          <a:prstGeom prst="rect">
            <a:avLst/>
          </a:prstGeom>
        </p:spPr>
        <p:txBody>
          <a:bodyPr vert="horz" lIns="91440" tIns="45720" rIns="91440" bIns="45720" rtlCol="0" anchor="b">
            <a:normAutofit fontScale="92500" lnSpcReduction="10000"/>
          </a:bodyPr>
          <a:lstStyle/>
          <a:p>
            <a:pPr>
              <a:lnSpc>
                <a:spcPct val="90000"/>
              </a:lnSpc>
              <a:spcBef>
                <a:spcPct val="0"/>
              </a:spcBef>
              <a:spcAft>
                <a:spcPts val="600"/>
              </a:spcAft>
            </a:pPr>
            <a:r>
              <a:rPr lang="en-US" sz="3600" b="1" kern="1200" dirty="0">
                <a:solidFill>
                  <a:schemeClr val="tx1"/>
                </a:solidFill>
                <a:latin typeface="Calibri Light" panose="020F0302020204030204" pitchFamily="34" charset="0"/>
                <a:ea typeface="+mj-ea"/>
                <a:cs typeface="Calibri Light" panose="020F0302020204030204" pitchFamily="34" charset="0"/>
              </a:rPr>
              <a:t>Clustering Results</a:t>
            </a:r>
          </a:p>
        </p:txBody>
      </p:sp>
      <p:cxnSp>
        <p:nvCxnSpPr>
          <p:cNvPr id="6" name="Straight Connector 5">
            <a:extLst>
              <a:ext uri="{FF2B5EF4-FFF2-40B4-BE49-F238E27FC236}">
                <a16:creationId xmlns:a16="http://schemas.microsoft.com/office/drawing/2014/main" id="{9783A2B3-E4AB-413F-A50E-F8E17E63C787}"/>
              </a:ext>
            </a:extLst>
          </p:cNvPr>
          <p:cNvCxnSpPr/>
          <p:nvPr/>
        </p:nvCxnSpPr>
        <p:spPr>
          <a:xfrm>
            <a:off x="672517" y="1023457"/>
            <a:ext cx="10846965"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7" name="Shape 154">
            <a:extLst>
              <a:ext uri="{FF2B5EF4-FFF2-40B4-BE49-F238E27FC236}">
                <a16:creationId xmlns:a16="http://schemas.microsoft.com/office/drawing/2014/main" id="{4044BFC3-9151-4755-9DAD-35E63330FE80}"/>
              </a:ext>
            </a:extLst>
          </p:cNvPr>
          <p:cNvPicPr preferRelativeResize="0"/>
          <p:nvPr/>
        </p:nvPicPr>
        <p:blipFill rotWithShape="1">
          <a:blip r:embed="rId2">
            <a:alphaModFix/>
          </a:blip>
          <a:srcRect b="2037"/>
          <a:stretch/>
        </p:blipFill>
        <p:spPr>
          <a:xfrm>
            <a:off x="840822" y="1332953"/>
            <a:ext cx="10678659" cy="50763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Shape 155">
            <a:extLst>
              <a:ext uri="{FF2B5EF4-FFF2-40B4-BE49-F238E27FC236}">
                <a16:creationId xmlns:a16="http://schemas.microsoft.com/office/drawing/2014/main" id="{6299AE71-80A3-4515-8C19-9A18771F8315}"/>
              </a:ext>
            </a:extLst>
          </p:cNvPr>
          <p:cNvSpPr txBox="1"/>
          <p:nvPr/>
        </p:nvSpPr>
        <p:spPr>
          <a:xfrm>
            <a:off x="2632574" y="1923685"/>
            <a:ext cx="912071" cy="873304"/>
          </a:xfrm>
          <a:prstGeom prst="rect">
            <a:avLst/>
          </a:prstGeom>
          <a:noFill/>
          <a:ln>
            <a:noFill/>
          </a:ln>
        </p:spPr>
        <p:txBody>
          <a:bodyPr wrap="square" lIns="91425" tIns="91425" rIns="91425" bIns="91425" anchor="t" anchorCtr="0">
            <a:noAutofit/>
          </a:bodyPr>
          <a:lstStyle/>
          <a:p>
            <a:pPr marL="0" lvl="0" indent="0" algn="ctr">
              <a:spcBef>
                <a:spcPts val="0"/>
              </a:spcBef>
              <a:buNone/>
            </a:pPr>
            <a:r>
              <a:rPr lang="en" dirty="0"/>
              <a:t>80% of age 49 </a:t>
            </a:r>
          </a:p>
        </p:txBody>
      </p:sp>
      <p:sp>
        <p:nvSpPr>
          <p:cNvPr id="9" name="Shape 158">
            <a:extLst>
              <a:ext uri="{FF2B5EF4-FFF2-40B4-BE49-F238E27FC236}">
                <a16:creationId xmlns:a16="http://schemas.microsoft.com/office/drawing/2014/main" id="{6615458B-7CDB-4804-9C05-4735502A326A}"/>
              </a:ext>
            </a:extLst>
          </p:cNvPr>
          <p:cNvSpPr txBox="1"/>
          <p:nvPr/>
        </p:nvSpPr>
        <p:spPr>
          <a:xfrm>
            <a:off x="2632574" y="4510934"/>
            <a:ext cx="912071" cy="948572"/>
          </a:xfrm>
          <a:prstGeom prst="rect">
            <a:avLst/>
          </a:prstGeom>
          <a:noFill/>
          <a:ln>
            <a:noFill/>
          </a:ln>
        </p:spPr>
        <p:txBody>
          <a:bodyPr wrap="square" lIns="91425" tIns="91425" rIns="91425" bIns="91425" anchor="t" anchorCtr="0">
            <a:noAutofit/>
          </a:bodyPr>
          <a:lstStyle/>
          <a:p>
            <a:pPr marL="0" lvl="0" indent="0" algn="ctr">
              <a:spcBef>
                <a:spcPts val="0"/>
              </a:spcBef>
              <a:buNone/>
            </a:pPr>
            <a:r>
              <a:rPr lang="en" dirty="0"/>
              <a:t>64% from occ -7</a:t>
            </a:r>
          </a:p>
        </p:txBody>
      </p:sp>
      <p:sp>
        <p:nvSpPr>
          <p:cNvPr id="10" name="Shape 157">
            <a:extLst>
              <a:ext uri="{FF2B5EF4-FFF2-40B4-BE49-F238E27FC236}">
                <a16:creationId xmlns:a16="http://schemas.microsoft.com/office/drawing/2014/main" id="{E3460C50-1ADB-4A18-81B4-F0817D6D1601}"/>
              </a:ext>
            </a:extLst>
          </p:cNvPr>
          <p:cNvSpPr txBox="1"/>
          <p:nvPr/>
        </p:nvSpPr>
        <p:spPr>
          <a:xfrm>
            <a:off x="7933765" y="1921751"/>
            <a:ext cx="870532" cy="1056183"/>
          </a:xfrm>
          <a:prstGeom prst="rect">
            <a:avLst/>
          </a:prstGeom>
          <a:noFill/>
          <a:ln>
            <a:noFill/>
          </a:ln>
        </p:spPr>
        <p:txBody>
          <a:bodyPr wrap="square" lIns="91425" tIns="91425" rIns="91425" bIns="91425" anchor="t" anchorCtr="0">
            <a:noAutofit/>
          </a:bodyPr>
          <a:lstStyle/>
          <a:p>
            <a:pPr marL="0" lvl="0" indent="0" algn="ctr">
              <a:spcBef>
                <a:spcPts val="0"/>
              </a:spcBef>
              <a:buNone/>
            </a:pPr>
            <a:r>
              <a:rPr lang="en" dirty="0"/>
              <a:t>96% are male</a:t>
            </a:r>
          </a:p>
        </p:txBody>
      </p:sp>
      <p:sp>
        <p:nvSpPr>
          <p:cNvPr id="11" name="Shape 156">
            <a:extLst>
              <a:ext uri="{FF2B5EF4-FFF2-40B4-BE49-F238E27FC236}">
                <a16:creationId xmlns:a16="http://schemas.microsoft.com/office/drawing/2014/main" id="{07F851DE-0502-46EF-AB78-D79CA40375FE}"/>
              </a:ext>
            </a:extLst>
          </p:cNvPr>
          <p:cNvSpPr txBox="1"/>
          <p:nvPr/>
        </p:nvSpPr>
        <p:spPr>
          <a:xfrm>
            <a:off x="7876357" y="4354171"/>
            <a:ext cx="971808" cy="1170876"/>
          </a:xfrm>
          <a:prstGeom prst="rect">
            <a:avLst/>
          </a:prstGeom>
          <a:noFill/>
          <a:ln>
            <a:noFill/>
          </a:ln>
        </p:spPr>
        <p:txBody>
          <a:bodyPr wrap="square" lIns="91425" tIns="91425" rIns="91425" bIns="91425" anchor="t" anchorCtr="0">
            <a:noAutofit/>
          </a:bodyPr>
          <a:lstStyle/>
          <a:p>
            <a:pPr marL="0" lvl="0" indent="0" algn="ctr">
              <a:spcBef>
                <a:spcPts val="0"/>
              </a:spcBef>
              <a:buNone/>
            </a:pPr>
            <a:r>
              <a:rPr lang="en" dirty="0"/>
              <a:t>100% from </a:t>
            </a:r>
            <a:r>
              <a:rPr lang="en-US" dirty="0"/>
              <a:t>M</a:t>
            </a:r>
            <a:r>
              <a:rPr lang="en" dirty="0"/>
              <a:t>S state</a:t>
            </a:r>
          </a:p>
        </p:txBody>
      </p:sp>
    </p:spTree>
    <p:extLst>
      <p:ext uri="{BB962C8B-B14F-4D97-AF65-F5344CB8AC3E}">
        <p14:creationId xmlns:p14="http://schemas.microsoft.com/office/powerpoint/2010/main" val="14390108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A80A4B-6C2E-4633-B46E-60A8D7EBD0F5}"/>
              </a:ext>
            </a:extLst>
          </p:cNvPr>
          <p:cNvSpPr txBox="1"/>
          <p:nvPr/>
        </p:nvSpPr>
        <p:spPr>
          <a:xfrm>
            <a:off x="672517" y="448724"/>
            <a:ext cx="1533102" cy="514411"/>
          </a:xfrm>
          <a:prstGeom prst="rect">
            <a:avLst/>
          </a:prstGeom>
        </p:spPr>
        <p:txBody>
          <a:bodyPr vert="horz" lIns="91440" tIns="45720" rIns="91440" bIns="45720" rtlCol="0" anchor="b">
            <a:normAutofit fontScale="92500" lnSpcReduction="10000"/>
          </a:bodyPr>
          <a:lstStyle/>
          <a:p>
            <a:pPr>
              <a:lnSpc>
                <a:spcPct val="90000"/>
              </a:lnSpc>
              <a:spcBef>
                <a:spcPct val="0"/>
              </a:spcBef>
              <a:spcAft>
                <a:spcPts val="600"/>
              </a:spcAft>
            </a:pPr>
            <a:r>
              <a:rPr lang="en-US" sz="3600" b="1" kern="1200" dirty="0">
                <a:solidFill>
                  <a:schemeClr val="tx1"/>
                </a:solidFill>
                <a:latin typeface="Calibri Light" panose="020F0302020204030204" pitchFamily="34" charset="0"/>
                <a:ea typeface="+mj-ea"/>
                <a:cs typeface="Calibri Light" panose="020F0302020204030204" pitchFamily="34" charset="0"/>
              </a:rPr>
              <a:t>Agenda</a:t>
            </a:r>
          </a:p>
        </p:txBody>
      </p:sp>
      <p:cxnSp>
        <p:nvCxnSpPr>
          <p:cNvPr id="6" name="Straight Connector 5">
            <a:extLst>
              <a:ext uri="{FF2B5EF4-FFF2-40B4-BE49-F238E27FC236}">
                <a16:creationId xmlns:a16="http://schemas.microsoft.com/office/drawing/2014/main" id="{9783A2B3-E4AB-413F-A50E-F8E17E63C787}"/>
              </a:ext>
            </a:extLst>
          </p:cNvPr>
          <p:cNvCxnSpPr/>
          <p:nvPr/>
        </p:nvCxnSpPr>
        <p:spPr>
          <a:xfrm>
            <a:off x="672517" y="1023457"/>
            <a:ext cx="10846965"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81B6C94-F775-486A-A0DD-858E67609AFF}"/>
              </a:ext>
            </a:extLst>
          </p:cNvPr>
          <p:cNvSpPr txBox="1"/>
          <p:nvPr/>
        </p:nvSpPr>
        <p:spPr>
          <a:xfrm>
            <a:off x="1199625" y="1417740"/>
            <a:ext cx="7290033" cy="400110"/>
          </a:xfrm>
          <a:prstGeom prst="rect">
            <a:avLst/>
          </a:prstGeom>
          <a:noFill/>
        </p:spPr>
        <p:txBody>
          <a:bodyPr wrap="square" rtlCol="0">
            <a:spAutoFit/>
          </a:bodyPr>
          <a:lstStyle/>
          <a:p>
            <a:pPr marL="285750" indent="-285750">
              <a:buBlip>
                <a:blip r:embed="rId2">
                  <a:extLst>
                    <a:ext uri="{96DAC541-7B7A-43D3-8B79-37D633B846F1}">
                      <asvg:svgBlip xmlns:asvg="http://schemas.microsoft.com/office/drawing/2016/SVG/main" r:embed="rId3"/>
                    </a:ext>
                  </a:extLst>
                </a:blip>
              </a:buBlip>
            </a:pPr>
            <a:r>
              <a:rPr lang="en-US" sz="2000" dirty="0">
                <a:latin typeface="Calibri Light" panose="020F0302020204030204" pitchFamily="34" charset="0"/>
                <a:cs typeface="Calibri Light" panose="020F0302020204030204" pitchFamily="34" charset="0"/>
              </a:rPr>
              <a:t>Variable correlations and distributions</a:t>
            </a:r>
            <a:endParaRPr lang="en-US" dirty="0">
              <a:latin typeface="Calibri Light" panose="020F0302020204030204" pitchFamily="34" charset="0"/>
              <a:cs typeface="Calibri Light" panose="020F0302020204030204" pitchFamily="34" charset="0"/>
            </a:endParaRPr>
          </a:p>
        </p:txBody>
      </p:sp>
      <p:sp>
        <p:nvSpPr>
          <p:cNvPr id="8" name="Rectangle 7">
            <a:extLst>
              <a:ext uri="{FF2B5EF4-FFF2-40B4-BE49-F238E27FC236}">
                <a16:creationId xmlns:a16="http://schemas.microsoft.com/office/drawing/2014/main" id="{1BA01C0F-4B9D-4597-BF0E-D33B3FBCA643}"/>
              </a:ext>
            </a:extLst>
          </p:cNvPr>
          <p:cNvSpPr/>
          <p:nvPr/>
        </p:nvSpPr>
        <p:spPr>
          <a:xfrm>
            <a:off x="1199625" y="1960656"/>
            <a:ext cx="6096000" cy="400110"/>
          </a:xfrm>
          <a:prstGeom prst="rect">
            <a:avLst/>
          </a:prstGeom>
        </p:spPr>
        <p:txBody>
          <a:bodyPr>
            <a:spAutoFit/>
          </a:bodyPr>
          <a:lstStyle/>
          <a:p>
            <a:pPr marL="285750" indent="-285750">
              <a:buBlip>
                <a:blip r:embed="rId2">
                  <a:extLst>
                    <a:ext uri="{96DAC541-7B7A-43D3-8B79-37D633B846F1}">
                      <asvg:svgBlip xmlns:asvg="http://schemas.microsoft.com/office/drawing/2016/SVG/main" r:embed="rId3"/>
                    </a:ext>
                  </a:extLst>
                </a:blip>
              </a:buBlip>
            </a:pPr>
            <a:r>
              <a:rPr lang="en-US" sz="2000" dirty="0">
                <a:latin typeface="Calibri Light" panose="020F0302020204030204" pitchFamily="34" charset="0"/>
                <a:cs typeface="Calibri Light" panose="020F0302020204030204" pitchFamily="34" charset="0"/>
              </a:rPr>
              <a:t>Dataset transformation and cleaning</a:t>
            </a:r>
          </a:p>
        </p:txBody>
      </p:sp>
      <p:sp>
        <p:nvSpPr>
          <p:cNvPr id="9" name="Rectangle 8">
            <a:extLst>
              <a:ext uri="{FF2B5EF4-FFF2-40B4-BE49-F238E27FC236}">
                <a16:creationId xmlns:a16="http://schemas.microsoft.com/office/drawing/2014/main" id="{CA9EB71A-019B-4BDF-9C1D-0DB073699D7C}"/>
              </a:ext>
            </a:extLst>
          </p:cNvPr>
          <p:cNvSpPr/>
          <p:nvPr/>
        </p:nvSpPr>
        <p:spPr>
          <a:xfrm>
            <a:off x="1199625" y="2543772"/>
            <a:ext cx="6096000" cy="400110"/>
          </a:xfrm>
          <a:prstGeom prst="rect">
            <a:avLst/>
          </a:prstGeom>
        </p:spPr>
        <p:txBody>
          <a:bodyPr>
            <a:spAutoFit/>
          </a:bodyPr>
          <a:lstStyle/>
          <a:p>
            <a:pPr marL="285750" indent="-285750">
              <a:buBlip>
                <a:blip r:embed="rId2">
                  <a:extLst>
                    <a:ext uri="{96DAC541-7B7A-43D3-8B79-37D633B846F1}">
                      <asvg:svgBlip xmlns:asvg="http://schemas.microsoft.com/office/drawing/2016/SVG/main" r:embed="rId3"/>
                    </a:ext>
                  </a:extLst>
                </a:blip>
              </a:buBlip>
            </a:pPr>
            <a:r>
              <a:rPr lang="en-US" sz="2000" dirty="0">
                <a:latin typeface="Calibri Light" panose="020F0302020204030204" pitchFamily="34" charset="0"/>
                <a:cs typeface="Calibri Light" panose="020F0302020204030204" pitchFamily="34" charset="0"/>
              </a:rPr>
              <a:t>Unsupervised learning</a:t>
            </a:r>
          </a:p>
        </p:txBody>
      </p:sp>
      <p:sp>
        <p:nvSpPr>
          <p:cNvPr id="10" name="Rectangle 9">
            <a:extLst>
              <a:ext uri="{FF2B5EF4-FFF2-40B4-BE49-F238E27FC236}">
                <a16:creationId xmlns:a16="http://schemas.microsoft.com/office/drawing/2014/main" id="{4EA175DF-2CB8-4622-B1D2-343CAE61E109}"/>
              </a:ext>
            </a:extLst>
          </p:cNvPr>
          <p:cNvSpPr/>
          <p:nvPr/>
        </p:nvSpPr>
        <p:spPr>
          <a:xfrm>
            <a:off x="1199625" y="3126888"/>
            <a:ext cx="2482987" cy="400110"/>
          </a:xfrm>
          <a:prstGeom prst="rect">
            <a:avLst/>
          </a:prstGeom>
        </p:spPr>
        <p:txBody>
          <a:bodyPr wrap="none">
            <a:spAutoFit/>
          </a:bodyPr>
          <a:lstStyle/>
          <a:p>
            <a:pPr marL="285750" indent="-285750" algn="just">
              <a:buBlip>
                <a:blip r:embed="rId2">
                  <a:extLst>
                    <a:ext uri="{96DAC541-7B7A-43D3-8B79-37D633B846F1}">
                      <asvg:svgBlip xmlns:asvg="http://schemas.microsoft.com/office/drawing/2016/SVG/main" r:embed="rId3"/>
                    </a:ext>
                  </a:extLst>
                </a:blip>
              </a:buBlip>
            </a:pPr>
            <a:r>
              <a:rPr lang="en-US" sz="2000" b="1" u="sng" dirty="0">
                <a:latin typeface="Calibri Light" panose="020F0302020204030204" pitchFamily="34" charset="0"/>
                <a:cs typeface="Calibri Light" panose="020F0302020204030204" pitchFamily="34" charset="0"/>
              </a:rPr>
              <a:t>Supervised learning</a:t>
            </a:r>
          </a:p>
        </p:txBody>
      </p:sp>
      <p:sp>
        <p:nvSpPr>
          <p:cNvPr id="12" name="Rectangle 11">
            <a:extLst>
              <a:ext uri="{FF2B5EF4-FFF2-40B4-BE49-F238E27FC236}">
                <a16:creationId xmlns:a16="http://schemas.microsoft.com/office/drawing/2014/main" id="{C598E2E0-5C70-43BE-BEBC-1D95C6D5E0EF}"/>
              </a:ext>
            </a:extLst>
          </p:cNvPr>
          <p:cNvSpPr/>
          <p:nvPr/>
        </p:nvSpPr>
        <p:spPr>
          <a:xfrm>
            <a:off x="1199625" y="3710004"/>
            <a:ext cx="3484928" cy="400110"/>
          </a:xfrm>
          <a:prstGeom prst="rect">
            <a:avLst/>
          </a:prstGeom>
        </p:spPr>
        <p:txBody>
          <a:bodyPr wrap="none">
            <a:spAutoFit/>
          </a:bodyPr>
          <a:lstStyle/>
          <a:p>
            <a:pPr marL="285750" indent="-285750">
              <a:buBlip>
                <a:blip r:embed="rId2">
                  <a:extLst>
                    <a:ext uri="{96DAC541-7B7A-43D3-8B79-37D633B846F1}">
                      <asvg:svgBlip xmlns:asvg="http://schemas.microsoft.com/office/drawing/2016/SVG/main" r:embed="rId3"/>
                    </a:ext>
                  </a:extLst>
                </a:blip>
              </a:buBlip>
            </a:pPr>
            <a:r>
              <a:rPr lang="en-US" sz="2000" dirty="0">
                <a:latin typeface="Calibri Light" panose="020F0302020204030204" pitchFamily="34" charset="0"/>
                <a:cs typeface="Calibri Light" panose="020F0302020204030204" pitchFamily="34" charset="0"/>
              </a:rPr>
              <a:t>Conclusions and future steps</a:t>
            </a:r>
          </a:p>
        </p:txBody>
      </p:sp>
    </p:spTree>
    <p:extLst>
      <p:ext uri="{BB962C8B-B14F-4D97-AF65-F5344CB8AC3E}">
        <p14:creationId xmlns:p14="http://schemas.microsoft.com/office/powerpoint/2010/main" val="37953297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A80A4B-6C2E-4633-B46E-60A8D7EBD0F5}"/>
              </a:ext>
            </a:extLst>
          </p:cNvPr>
          <p:cNvSpPr txBox="1"/>
          <p:nvPr/>
        </p:nvSpPr>
        <p:spPr>
          <a:xfrm>
            <a:off x="672517" y="448724"/>
            <a:ext cx="4587380" cy="514411"/>
          </a:xfrm>
          <a:prstGeom prst="rect">
            <a:avLst/>
          </a:prstGeom>
        </p:spPr>
        <p:txBody>
          <a:bodyPr vert="horz" lIns="91440" tIns="45720" rIns="91440" bIns="45720" rtlCol="0" anchor="b">
            <a:normAutofit fontScale="92500" lnSpcReduction="10000"/>
          </a:bodyPr>
          <a:lstStyle/>
          <a:p>
            <a:pPr>
              <a:lnSpc>
                <a:spcPct val="90000"/>
              </a:lnSpc>
              <a:spcBef>
                <a:spcPct val="0"/>
              </a:spcBef>
              <a:spcAft>
                <a:spcPts val="600"/>
              </a:spcAft>
            </a:pPr>
            <a:r>
              <a:rPr lang="en-US" sz="3600" b="1" kern="1200" dirty="0">
                <a:solidFill>
                  <a:schemeClr val="tx1"/>
                </a:solidFill>
                <a:latin typeface="Calibri Light" panose="020F0302020204030204" pitchFamily="34" charset="0"/>
                <a:ea typeface="+mj-ea"/>
                <a:cs typeface="Calibri Light" panose="020F0302020204030204" pitchFamily="34" charset="0"/>
              </a:rPr>
              <a:t>Supervised Model Inputs</a:t>
            </a:r>
          </a:p>
        </p:txBody>
      </p:sp>
      <p:cxnSp>
        <p:nvCxnSpPr>
          <p:cNvPr id="6" name="Straight Connector 5">
            <a:extLst>
              <a:ext uri="{FF2B5EF4-FFF2-40B4-BE49-F238E27FC236}">
                <a16:creationId xmlns:a16="http://schemas.microsoft.com/office/drawing/2014/main" id="{9783A2B3-E4AB-413F-A50E-F8E17E63C787}"/>
              </a:ext>
            </a:extLst>
          </p:cNvPr>
          <p:cNvCxnSpPr/>
          <p:nvPr/>
        </p:nvCxnSpPr>
        <p:spPr>
          <a:xfrm>
            <a:off x="672517" y="1023457"/>
            <a:ext cx="10846965"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7" name="Shape 165">
            <a:extLst>
              <a:ext uri="{FF2B5EF4-FFF2-40B4-BE49-F238E27FC236}">
                <a16:creationId xmlns:a16="http://schemas.microsoft.com/office/drawing/2014/main" id="{9151CED8-637F-4BF4-9508-E50EDC105BA9}"/>
              </a:ext>
            </a:extLst>
          </p:cNvPr>
          <p:cNvPicPr preferRelativeResize="0"/>
          <p:nvPr/>
        </p:nvPicPr>
        <p:blipFill rotWithShape="1">
          <a:blip r:embed="rId2">
            <a:alphaModFix/>
          </a:blip>
          <a:srcRect l="807" t="7217" r="6016" b="35596"/>
          <a:stretch/>
        </p:blipFill>
        <p:spPr>
          <a:xfrm>
            <a:off x="672517" y="1378968"/>
            <a:ext cx="5670958" cy="36979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Shape 166">
            <a:extLst>
              <a:ext uri="{FF2B5EF4-FFF2-40B4-BE49-F238E27FC236}">
                <a16:creationId xmlns:a16="http://schemas.microsoft.com/office/drawing/2014/main" id="{F0CC71F0-B06F-43CA-A6FF-92716FCFFFA8}"/>
              </a:ext>
            </a:extLst>
          </p:cNvPr>
          <p:cNvPicPr preferRelativeResize="0"/>
          <p:nvPr/>
        </p:nvPicPr>
        <p:blipFill rotWithShape="1">
          <a:blip r:embed="rId2">
            <a:alphaModFix/>
          </a:blip>
          <a:srcRect l="806" t="35596" r="35967" b="2181"/>
          <a:stretch/>
        </p:blipFill>
        <p:spPr>
          <a:xfrm>
            <a:off x="7280767" y="2387371"/>
            <a:ext cx="4238715" cy="40235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897987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A80A4B-6C2E-4633-B46E-60A8D7EBD0F5}"/>
              </a:ext>
            </a:extLst>
          </p:cNvPr>
          <p:cNvSpPr txBox="1"/>
          <p:nvPr/>
        </p:nvSpPr>
        <p:spPr>
          <a:xfrm>
            <a:off x="672517" y="448724"/>
            <a:ext cx="4587380" cy="514411"/>
          </a:xfrm>
          <a:prstGeom prst="rect">
            <a:avLst/>
          </a:prstGeom>
        </p:spPr>
        <p:txBody>
          <a:bodyPr vert="horz" lIns="91440" tIns="45720" rIns="91440" bIns="45720" rtlCol="0" anchor="b">
            <a:normAutofit fontScale="92500" lnSpcReduction="10000"/>
          </a:bodyPr>
          <a:lstStyle/>
          <a:p>
            <a:pPr>
              <a:lnSpc>
                <a:spcPct val="90000"/>
              </a:lnSpc>
              <a:spcBef>
                <a:spcPct val="0"/>
              </a:spcBef>
              <a:spcAft>
                <a:spcPts val="600"/>
              </a:spcAft>
            </a:pPr>
            <a:r>
              <a:rPr lang="en-US" sz="3600" b="1" kern="1200" dirty="0">
                <a:solidFill>
                  <a:schemeClr val="tx1"/>
                </a:solidFill>
                <a:latin typeface="Calibri Light" panose="020F0302020204030204" pitchFamily="34" charset="0"/>
                <a:ea typeface="+mj-ea"/>
                <a:cs typeface="Calibri Light" panose="020F0302020204030204" pitchFamily="34" charset="0"/>
              </a:rPr>
              <a:t>Decision Tree </a:t>
            </a:r>
          </a:p>
        </p:txBody>
      </p:sp>
      <p:cxnSp>
        <p:nvCxnSpPr>
          <p:cNvPr id="6" name="Straight Connector 5">
            <a:extLst>
              <a:ext uri="{FF2B5EF4-FFF2-40B4-BE49-F238E27FC236}">
                <a16:creationId xmlns:a16="http://schemas.microsoft.com/office/drawing/2014/main" id="{9783A2B3-E4AB-413F-A50E-F8E17E63C787}"/>
              </a:ext>
            </a:extLst>
          </p:cNvPr>
          <p:cNvCxnSpPr/>
          <p:nvPr/>
        </p:nvCxnSpPr>
        <p:spPr>
          <a:xfrm>
            <a:off x="672517" y="1023457"/>
            <a:ext cx="10846965"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A61CA66-94CC-493D-B8DE-873D106F4270}"/>
              </a:ext>
            </a:extLst>
          </p:cNvPr>
          <p:cNvSpPr txBox="1"/>
          <p:nvPr/>
        </p:nvSpPr>
        <p:spPr>
          <a:xfrm>
            <a:off x="1199625" y="1417740"/>
            <a:ext cx="7642370" cy="400110"/>
          </a:xfrm>
          <a:prstGeom prst="rect">
            <a:avLst/>
          </a:prstGeom>
          <a:noFill/>
        </p:spPr>
        <p:txBody>
          <a:bodyPr wrap="square" rtlCol="0">
            <a:spAutoFit/>
          </a:bodyPr>
          <a:lstStyle/>
          <a:p>
            <a:pPr marL="285750" lvl="0" indent="-285750">
              <a:buSzPts val="1800"/>
              <a:buBlip>
                <a:blip r:embed="rId2">
                  <a:extLst>
                    <a:ext uri="{96DAC541-7B7A-43D3-8B79-37D633B846F1}">
                      <asvg:svgBlip xmlns:asvg="http://schemas.microsoft.com/office/drawing/2016/SVG/main" r:embed="rId3"/>
                    </a:ext>
                  </a:extLst>
                </a:blip>
              </a:buBlip>
            </a:pPr>
            <a:r>
              <a:rPr lang="en" sz="2000" dirty="0">
                <a:latin typeface="Calibri Light" panose="020F0302020204030204" pitchFamily="34" charset="0"/>
                <a:cs typeface="Calibri Light" panose="020F0302020204030204" pitchFamily="34" charset="0"/>
              </a:rPr>
              <a:t>Imputed missing values for action_avg, drama_avg, etc. with 0</a:t>
            </a:r>
          </a:p>
        </p:txBody>
      </p:sp>
      <p:sp>
        <p:nvSpPr>
          <p:cNvPr id="7" name="Rectangle 6">
            <a:extLst>
              <a:ext uri="{FF2B5EF4-FFF2-40B4-BE49-F238E27FC236}">
                <a16:creationId xmlns:a16="http://schemas.microsoft.com/office/drawing/2014/main" id="{FA6AA639-CD5A-42D3-BB01-CDEBD7192E80}"/>
              </a:ext>
            </a:extLst>
          </p:cNvPr>
          <p:cNvSpPr/>
          <p:nvPr/>
        </p:nvSpPr>
        <p:spPr>
          <a:xfrm>
            <a:off x="1199624" y="2212132"/>
            <a:ext cx="7642371" cy="400110"/>
          </a:xfrm>
          <a:prstGeom prst="rect">
            <a:avLst/>
          </a:prstGeom>
        </p:spPr>
        <p:txBody>
          <a:bodyPr wrap="square">
            <a:spAutoFit/>
          </a:bodyPr>
          <a:lstStyle/>
          <a:p>
            <a:pPr marL="285750" indent="-285750" algn="just">
              <a:buSzPts val="1800"/>
              <a:buBlip>
                <a:blip r:embed="rId2">
                  <a:extLst>
                    <a:ext uri="{96DAC541-7B7A-43D3-8B79-37D633B846F1}">
                      <asvg:svgBlip xmlns:asvg="http://schemas.microsoft.com/office/drawing/2016/SVG/main" r:embed="rId3"/>
                    </a:ext>
                  </a:extLst>
                </a:blip>
              </a:buBlip>
            </a:pPr>
            <a:r>
              <a:rPr lang="en" sz="2000" dirty="0">
                <a:latin typeface="Calibri Light" panose="020F0302020204030204" pitchFamily="34" charset="0"/>
                <a:cs typeface="Calibri Light" panose="020F0302020204030204" pitchFamily="34" charset="0"/>
              </a:rPr>
              <a:t>Partitioned data into 70% training set, 30% validation set</a:t>
            </a:r>
          </a:p>
        </p:txBody>
      </p:sp>
      <p:sp>
        <p:nvSpPr>
          <p:cNvPr id="8" name="Rectangle 7">
            <a:extLst>
              <a:ext uri="{FF2B5EF4-FFF2-40B4-BE49-F238E27FC236}">
                <a16:creationId xmlns:a16="http://schemas.microsoft.com/office/drawing/2014/main" id="{46909D99-621B-433C-B98C-FA8F7306DD12}"/>
              </a:ext>
            </a:extLst>
          </p:cNvPr>
          <p:cNvSpPr/>
          <p:nvPr/>
        </p:nvSpPr>
        <p:spPr>
          <a:xfrm>
            <a:off x="1199624" y="3006524"/>
            <a:ext cx="7642371" cy="707886"/>
          </a:xfrm>
          <a:prstGeom prst="rect">
            <a:avLst/>
          </a:prstGeom>
        </p:spPr>
        <p:txBody>
          <a:bodyPr wrap="square">
            <a:spAutoFit/>
          </a:bodyPr>
          <a:lstStyle/>
          <a:p>
            <a:pPr marL="285750" indent="-285750" algn="just">
              <a:buSzPts val="1800"/>
              <a:buBlip>
                <a:blip r:embed="rId2">
                  <a:extLst>
                    <a:ext uri="{96DAC541-7B7A-43D3-8B79-37D633B846F1}">
                      <asvg:svgBlip xmlns:asvg="http://schemas.microsoft.com/office/drawing/2016/SVG/main" r:embed="rId3"/>
                    </a:ext>
                  </a:extLst>
                </a:blip>
              </a:buBlip>
            </a:pPr>
            <a:r>
              <a:rPr lang="en" sz="2000" dirty="0">
                <a:latin typeface="Calibri Light" panose="020F0302020204030204" pitchFamily="34" charset="0"/>
                <a:cs typeface="Calibri Light" panose="020F0302020204030204" pitchFamily="34" charset="0"/>
              </a:rPr>
              <a:t>Attempted to predict “like” (whether the user will like or will not like a movie) using all variables as input</a:t>
            </a:r>
          </a:p>
        </p:txBody>
      </p:sp>
      <p:sp>
        <p:nvSpPr>
          <p:cNvPr id="2" name="Rectangle 1">
            <a:extLst>
              <a:ext uri="{FF2B5EF4-FFF2-40B4-BE49-F238E27FC236}">
                <a16:creationId xmlns:a16="http://schemas.microsoft.com/office/drawing/2014/main" id="{7343DB20-3576-4968-9E03-B5B213F1C2D0}"/>
              </a:ext>
            </a:extLst>
          </p:cNvPr>
          <p:cNvSpPr/>
          <p:nvPr/>
        </p:nvSpPr>
        <p:spPr>
          <a:xfrm>
            <a:off x="1199624" y="4108692"/>
            <a:ext cx="6096000" cy="400110"/>
          </a:xfrm>
          <a:prstGeom prst="rect">
            <a:avLst/>
          </a:prstGeom>
        </p:spPr>
        <p:txBody>
          <a:bodyPr>
            <a:spAutoFit/>
          </a:bodyPr>
          <a:lstStyle/>
          <a:p>
            <a:pPr marL="285750" indent="-285750" algn="just">
              <a:buSzPts val="1800"/>
              <a:buBlip>
                <a:blip r:embed="rId2">
                  <a:extLst>
                    <a:ext uri="{96DAC541-7B7A-43D3-8B79-37D633B846F1}">
                      <asvg:svgBlip xmlns:asvg="http://schemas.microsoft.com/office/drawing/2016/SVG/main" r:embed="rId3"/>
                    </a:ext>
                  </a:extLst>
                </a:blip>
              </a:buBlip>
            </a:pPr>
            <a:r>
              <a:rPr lang="en" sz="2000" dirty="0">
                <a:latin typeface="Calibri Light" panose="020F0302020204030204" pitchFamily="34" charset="0"/>
                <a:cs typeface="Calibri Light" panose="020F0302020204030204" pitchFamily="34" charset="0"/>
              </a:rPr>
              <a:t>Tested both 2-node and 3-node decision trees</a:t>
            </a:r>
          </a:p>
        </p:txBody>
      </p:sp>
    </p:spTree>
    <p:extLst>
      <p:ext uri="{BB962C8B-B14F-4D97-AF65-F5344CB8AC3E}">
        <p14:creationId xmlns:p14="http://schemas.microsoft.com/office/powerpoint/2010/main" val="426171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A80A4B-6C2E-4633-B46E-60A8D7EBD0F5}"/>
              </a:ext>
            </a:extLst>
          </p:cNvPr>
          <p:cNvSpPr txBox="1"/>
          <p:nvPr/>
        </p:nvSpPr>
        <p:spPr>
          <a:xfrm>
            <a:off x="672517" y="448724"/>
            <a:ext cx="4587380" cy="514411"/>
          </a:xfrm>
          <a:prstGeom prst="rect">
            <a:avLst/>
          </a:prstGeom>
        </p:spPr>
        <p:txBody>
          <a:bodyPr vert="horz" lIns="91440" tIns="45720" rIns="91440" bIns="45720" rtlCol="0" anchor="b">
            <a:normAutofit fontScale="92500" lnSpcReduction="10000"/>
          </a:bodyPr>
          <a:lstStyle/>
          <a:p>
            <a:pPr>
              <a:lnSpc>
                <a:spcPct val="90000"/>
              </a:lnSpc>
              <a:spcBef>
                <a:spcPct val="0"/>
              </a:spcBef>
              <a:spcAft>
                <a:spcPts val="600"/>
              </a:spcAft>
            </a:pPr>
            <a:r>
              <a:rPr lang="en-US" sz="3600" b="1" kern="1200" dirty="0">
                <a:solidFill>
                  <a:schemeClr val="tx1"/>
                </a:solidFill>
                <a:latin typeface="Calibri Light" panose="020F0302020204030204" pitchFamily="34" charset="0"/>
                <a:ea typeface="+mj-ea"/>
                <a:cs typeface="Calibri Light" panose="020F0302020204030204" pitchFamily="34" charset="0"/>
              </a:rPr>
              <a:t>Decision Tree</a:t>
            </a:r>
          </a:p>
        </p:txBody>
      </p:sp>
      <p:cxnSp>
        <p:nvCxnSpPr>
          <p:cNvPr id="6" name="Straight Connector 5">
            <a:extLst>
              <a:ext uri="{FF2B5EF4-FFF2-40B4-BE49-F238E27FC236}">
                <a16:creationId xmlns:a16="http://schemas.microsoft.com/office/drawing/2014/main" id="{9783A2B3-E4AB-413F-A50E-F8E17E63C787}"/>
              </a:ext>
            </a:extLst>
          </p:cNvPr>
          <p:cNvCxnSpPr/>
          <p:nvPr/>
        </p:nvCxnSpPr>
        <p:spPr>
          <a:xfrm>
            <a:off x="672517" y="1023457"/>
            <a:ext cx="10846965"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4" name="Shape 178">
            <a:extLst>
              <a:ext uri="{FF2B5EF4-FFF2-40B4-BE49-F238E27FC236}">
                <a16:creationId xmlns:a16="http://schemas.microsoft.com/office/drawing/2014/main" id="{3751B1EA-A49D-4F67-B985-EF7C840EEC6E}"/>
              </a:ext>
            </a:extLst>
          </p:cNvPr>
          <p:cNvPicPr preferRelativeResize="0"/>
          <p:nvPr/>
        </p:nvPicPr>
        <p:blipFill rotWithShape="1">
          <a:blip r:embed="rId2">
            <a:alphaModFix/>
          </a:blip>
          <a:srcRect l="825" t="4377" r="1193" b="1592"/>
          <a:stretch/>
        </p:blipFill>
        <p:spPr>
          <a:xfrm>
            <a:off x="780176" y="1350627"/>
            <a:ext cx="10739306" cy="51676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197205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A80A4B-6C2E-4633-B46E-60A8D7EBD0F5}"/>
              </a:ext>
            </a:extLst>
          </p:cNvPr>
          <p:cNvSpPr txBox="1"/>
          <p:nvPr/>
        </p:nvSpPr>
        <p:spPr>
          <a:xfrm>
            <a:off x="672517" y="448724"/>
            <a:ext cx="4587380" cy="514411"/>
          </a:xfrm>
          <a:prstGeom prst="rect">
            <a:avLst/>
          </a:prstGeom>
        </p:spPr>
        <p:txBody>
          <a:bodyPr vert="horz" lIns="91440" tIns="45720" rIns="91440" bIns="45720" rtlCol="0" anchor="b">
            <a:normAutofit fontScale="92500" lnSpcReduction="10000"/>
          </a:bodyPr>
          <a:lstStyle/>
          <a:p>
            <a:pPr>
              <a:lnSpc>
                <a:spcPct val="90000"/>
              </a:lnSpc>
              <a:spcBef>
                <a:spcPct val="0"/>
              </a:spcBef>
              <a:spcAft>
                <a:spcPts val="600"/>
              </a:spcAft>
            </a:pPr>
            <a:r>
              <a:rPr lang="en-US" sz="3600" b="1" kern="1200" dirty="0">
                <a:solidFill>
                  <a:schemeClr val="tx1"/>
                </a:solidFill>
                <a:latin typeface="Calibri Light" panose="020F0302020204030204" pitchFamily="34" charset="0"/>
                <a:ea typeface="+mj-ea"/>
                <a:cs typeface="Calibri Light" panose="020F0302020204030204" pitchFamily="34" charset="0"/>
              </a:rPr>
              <a:t>Decision Tree (2 </a:t>
            </a:r>
            <a:r>
              <a:rPr lang="en-US" sz="3600" b="1" dirty="0">
                <a:latin typeface="Calibri Light" panose="020F0302020204030204" pitchFamily="34" charset="0"/>
                <a:ea typeface="+mj-ea"/>
                <a:cs typeface="Calibri Light" panose="020F0302020204030204" pitchFamily="34" charset="0"/>
              </a:rPr>
              <a:t>n</a:t>
            </a:r>
            <a:r>
              <a:rPr lang="en-US" sz="3600" b="1" kern="1200" dirty="0">
                <a:solidFill>
                  <a:schemeClr val="tx1"/>
                </a:solidFill>
                <a:latin typeface="Calibri Light" panose="020F0302020204030204" pitchFamily="34" charset="0"/>
                <a:ea typeface="+mj-ea"/>
                <a:cs typeface="Calibri Light" panose="020F0302020204030204" pitchFamily="34" charset="0"/>
              </a:rPr>
              <a:t>odes)</a:t>
            </a:r>
          </a:p>
        </p:txBody>
      </p:sp>
      <p:cxnSp>
        <p:nvCxnSpPr>
          <p:cNvPr id="6" name="Straight Connector 5">
            <a:extLst>
              <a:ext uri="{FF2B5EF4-FFF2-40B4-BE49-F238E27FC236}">
                <a16:creationId xmlns:a16="http://schemas.microsoft.com/office/drawing/2014/main" id="{9783A2B3-E4AB-413F-A50E-F8E17E63C787}"/>
              </a:ext>
            </a:extLst>
          </p:cNvPr>
          <p:cNvCxnSpPr/>
          <p:nvPr/>
        </p:nvCxnSpPr>
        <p:spPr>
          <a:xfrm>
            <a:off x="672517" y="1023457"/>
            <a:ext cx="10846965"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7" name="Shape 184">
            <a:extLst>
              <a:ext uri="{FF2B5EF4-FFF2-40B4-BE49-F238E27FC236}">
                <a16:creationId xmlns:a16="http://schemas.microsoft.com/office/drawing/2014/main" id="{141E8891-3EB6-4934-93FD-91882FF17E98}"/>
              </a:ext>
            </a:extLst>
          </p:cNvPr>
          <p:cNvPicPr preferRelativeResize="0"/>
          <p:nvPr/>
        </p:nvPicPr>
        <p:blipFill rotWithShape="1">
          <a:blip r:embed="rId2">
            <a:alphaModFix/>
          </a:blip>
          <a:srcRect l="-11" r="266" b="4508"/>
          <a:stretch/>
        </p:blipFill>
        <p:spPr>
          <a:xfrm>
            <a:off x="1687584" y="1431429"/>
            <a:ext cx="8816829" cy="11614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Shape 185">
            <a:extLst>
              <a:ext uri="{FF2B5EF4-FFF2-40B4-BE49-F238E27FC236}">
                <a16:creationId xmlns:a16="http://schemas.microsoft.com/office/drawing/2014/main" id="{681BE46B-E754-4189-B321-A93B67F8E13F}"/>
              </a:ext>
            </a:extLst>
          </p:cNvPr>
          <p:cNvPicPr preferRelativeResize="0"/>
          <p:nvPr/>
        </p:nvPicPr>
        <p:blipFill>
          <a:blip r:embed="rId3">
            <a:alphaModFix/>
          </a:blip>
          <a:stretch>
            <a:fillRect/>
          </a:stretch>
        </p:blipFill>
        <p:spPr>
          <a:xfrm>
            <a:off x="2281235" y="3000831"/>
            <a:ext cx="7629525" cy="25527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021299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A80A4B-6C2E-4633-B46E-60A8D7EBD0F5}"/>
              </a:ext>
            </a:extLst>
          </p:cNvPr>
          <p:cNvSpPr txBox="1"/>
          <p:nvPr/>
        </p:nvSpPr>
        <p:spPr>
          <a:xfrm>
            <a:off x="672517" y="448724"/>
            <a:ext cx="4587380" cy="514411"/>
          </a:xfrm>
          <a:prstGeom prst="rect">
            <a:avLst/>
          </a:prstGeom>
        </p:spPr>
        <p:txBody>
          <a:bodyPr vert="horz" lIns="91440" tIns="45720" rIns="91440" bIns="45720" rtlCol="0" anchor="b">
            <a:normAutofit fontScale="92500" lnSpcReduction="10000"/>
          </a:bodyPr>
          <a:lstStyle/>
          <a:p>
            <a:pPr>
              <a:lnSpc>
                <a:spcPct val="90000"/>
              </a:lnSpc>
              <a:spcBef>
                <a:spcPct val="0"/>
              </a:spcBef>
              <a:spcAft>
                <a:spcPts val="600"/>
              </a:spcAft>
            </a:pPr>
            <a:r>
              <a:rPr lang="en-US" sz="3600" b="1" kern="1200" dirty="0">
                <a:solidFill>
                  <a:schemeClr val="tx1"/>
                </a:solidFill>
                <a:latin typeface="Calibri Light" panose="020F0302020204030204" pitchFamily="34" charset="0"/>
                <a:ea typeface="+mj-ea"/>
                <a:cs typeface="Calibri Light" panose="020F0302020204030204" pitchFamily="34" charset="0"/>
              </a:rPr>
              <a:t>Decision Tree (3 </a:t>
            </a:r>
            <a:r>
              <a:rPr lang="en-US" sz="3600" b="1" dirty="0">
                <a:latin typeface="Calibri Light" panose="020F0302020204030204" pitchFamily="34" charset="0"/>
                <a:ea typeface="+mj-ea"/>
                <a:cs typeface="Calibri Light" panose="020F0302020204030204" pitchFamily="34" charset="0"/>
              </a:rPr>
              <a:t>n</a:t>
            </a:r>
            <a:r>
              <a:rPr lang="en-US" sz="3600" b="1" kern="1200" dirty="0">
                <a:solidFill>
                  <a:schemeClr val="tx1"/>
                </a:solidFill>
                <a:latin typeface="Calibri Light" panose="020F0302020204030204" pitchFamily="34" charset="0"/>
                <a:ea typeface="+mj-ea"/>
                <a:cs typeface="Calibri Light" panose="020F0302020204030204" pitchFamily="34" charset="0"/>
              </a:rPr>
              <a:t>odes)</a:t>
            </a:r>
          </a:p>
        </p:txBody>
      </p:sp>
      <p:cxnSp>
        <p:nvCxnSpPr>
          <p:cNvPr id="6" name="Straight Connector 5">
            <a:extLst>
              <a:ext uri="{FF2B5EF4-FFF2-40B4-BE49-F238E27FC236}">
                <a16:creationId xmlns:a16="http://schemas.microsoft.com/office/drawing/2014/main" id="{9783A2B3-E4AB-413F-A50E-F8E17E63C787}"/>
              </a:ext>
            </a:extLst>
          </p:cNvPr>
          <p:cNvCxnSpPr/>
          <p:nvPr/>
        </p:nvCxnSpPr>
        <p:spPr>
          <a:xfrm>
            <a:off x="672517" y="1023457"/>
            <a:ext cx="10846965"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9" name="Shape 191">
            <a:extLst>
              <a:ext uri="{FF2B5EF4-FFF2-40B4-BE49-F238E27FC236}">
                <a16:creationId xmlns:a16="http://schemas.microsoft.com/office/drawing/2014/main" id="{B8FEB935-6606-4897-B098-1B2DD4C2BF2E}"/>
              </a:ext>
            </a:extLst>
          </p:cNvPr>
          <p:cNvPicPr preferRelativeResize="0"/>
          <p:nvPr/>
        </p:nvPicPr>
        <p:blipFill>
          <a:blip r:embed="rId2">
            <a:alphaModFix/>
          </a:blip>
          <a:stretch>
            <a:fillRect/>
          </a:stretch>
        </p:blipFill>
        <p:spPr>
          <a:xfrm>
            <a:off x="708067" y="1377647"/>
            <a:ext cx="10811415" cy="51742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857557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A80A4B-6C2E-4633-B46E-60A8D7EBD0F5}"/>
              </a:ext>
            </a:extLst>
          </p:cNvPr>
          <p:cNvSpPr txBox="1"/>
          <p:nvPr/>
        </p:nvSpPr>
        <p:spPr>
          <a:xfrm>
            <a:off x="672517" y="448724"/>
            <a:ext cx="4587380" cy="514411"/>
          </a:xfrm>
          <a:prstGeom prst="rect">
            <a:avLst/>
          </a:prstGeom>
        </p:spPr>
        <p:txBody>
          <a:bodyPr vert="horz" lIns="91440" tIns="45720" rIns="91440" bIns="45720" rtlCol="0" anchor="b">
            <a:normAutofit fontScale="92500" lnSpcReduction="10000"/>
          </a:bodyPr>
          <a:lstStyle/>
          <a:p>
            <a:pPr>
              <a:lnSpc>
                <a:spcPct val="90000"/>
              </a:lnSpc>
              <a:spcBef>
                <a:spcPct val="0"/>
              </a:spcBef>
              <a:spcAft>
                <a:spcPts val="600"/>
              </a:spcAft>
            </a:pPr>
            <a:r>
              <a:rPr lang="en-US" sz="3600" b="1" kern="1200" dirty="0">
                <a:solidFill>
                  <a:schemeClr val="tx1"/>
                </a:solidFill>
                <a:latin typeface="Calibri Light" panose="020F0302020204030204" pitchFamily="34" charset="0"/>
                <a:ea typeface="+mj-ea"/>
                <a:cs typeface="Calibri Light" panose="020F0302020204030204" pitchFamily="34" charset="0"/>
              </a:rPr>
              <a:t>Decision Tree (2 </a:t>
            </a:r>
            <a:r>
              <a:rPr lang="en-US" sz="3600" b="1" dirty="0">
                <a:latin typeface="Calibri Light" panose="020F0302020204030204" pitchFamily="34" charset="0"/>
                <a:ea typeface="+mj-ea"/>
                <a:cs typeface="Calibri Light" panose="020F0302020204030204" pitchFamily="34" charset="0"/>
              </a:rPr>
              <a:t>n</a:t>
            </a:r>
            <a:r>
              <a:rPr lang="en-US" sz="3600" b="1" kern="1200" dirty="0">
                <a:solidFill>
                  <a:schemeClr val="tx1"/>
                </a:solidFill>
                <a:latin typeface="Calibri Light" panose="020F0302020204030204" pitchFamily="34" charset="0"/>
                <a:ea typeface="+mj-ea"/>
                <a:cs typeface="Calibri Light" panose="020F0302020204030204" pitchFamily="34" charset="0"/>
              </a:rPr>
              <a:t>odes)</a:t>
            </a:r>
          </a:p>
        </p:txBody>
      </p:sp>
      <p:cxnSp>
        <p:nvCxnSpPr>
          <p:cNvPr id="6" name="Straight Connector 5">
            <a:extLst>
              <a:ext uri="{FF2B5EF4-FFF2-40B4-BE49-F238E27FC236}">
                <a16:creationId xmlns:a16="http://schemas.microsoft.com/office/drawing/2014/main" id="{9783A2B3-E4AB-413F-A50E-F8E17E63C787}"/>
              </a:ext>
            </a:extLst>
          </p:cNvPr>
          <p:cNvCxnSpPr/>
          <p:nvPr/>
        </p:nvCxnSpPr>
        <p:spPr>
          <a:xfrm>
            <a:off x="672517" y="1023457"/>
            <a:ext cx="10846965"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0" name="Shape 197">
            <a:extLst>
              <a:ext uri="{FF2B5EF4-FFF2-40B4-BE49-F238E27FC236}">
                <a16:creationId xmlns:a16="http://schemas.microsoft.com/office/drawing/2014/main" id="{12551058-BE6B-4AA7-9DA6-E31CB39B11B0}"/>
              </a:ext>
            </a:extLst>
          </p:cNvPr>
          <p:cNvPicPr preferRelativeResize="0"/>
          <p:nvPr/>
        </p:nvPicPr>
        <p:blipFill rotWithShape="1">
          <a:blip r:embed="rId2">
            <a:alphaModFix/>
          </a:blip>
          <a:srcRect t="5056" r="427"/>
          <a:stretch/>
        </p:blipFill>
        <p:spPr>
          <a:xfrm>
            <a:off x="1676399" y="1434516"/>
            <a:ext cx="8801451" cy="11674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Shape 198">
            <a:extLst>
              <a:ext uri="{FF2B5EF4-FFF2-40B4-BE49-F238E27FC236}">
                <a16:creationId xmlns:a16="http://schemas.microsoft.com/office/drawing/2014/main" id="{89285328-85A7-4354-A2D5-6CC05923CAFF}"/>
              </a:ext>
            </a:extLst>
          </p:cNvPr>
          <p:cNvPicPr preferRelativeResize="0"/>
          <p:nvPr/>
        </p:nvPicPr>
        <p:blipFill>
          <a:blip r:embed="rId3">
            <a:alphaModFix/>
          </a:blip>
          <a:stretch>
            <a:fillRect/>
          </a:stretch>
        </p:blipFill>
        <p:spPr>
          <a:xfrm>
            <a:off x="2919036" y="3013003"/>
            <a:ext cx="6353927" cy="30019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055961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A80A4B-6C2E-4633-B46E-60A8D7EBD0F5}"/>
              </a:ext>
            </a:extLst>
          </p:cNvPr>
          <p:cNvSpPr txBox="1"/>
          <p:nvPr/>
        </p:nvSpPr>
        <p:spPr>
          <a:xfrm>
            <a:off x="672517" y="448724"/>
            <a:ext cx="4587380" cy="514411"/>
          </a:xfrm>
          <a:prstGeom prst="rect">
            <a:avLst/>
          </a:prstGeom>
        </p:spPr>
        <p:txBody>
          <a:bodyPr vert="horz" lIns="91440" tIns="45720" rIns="91440" bIns="45720" rtlCol="0" anchor="b">
            <a:normAutofit fontScale="92500" lnSpcReduction="10000"/>
          </a:bodyPr>
          <a:lstStyle/>
          <a:p>
            <a:pPr>
              <a:lnSpc>
                <a:spcPct val="90000"/>
              </a:lnSpc>
              <a:spcBef>
                <a:spcPct val="0"/>
              </a:spcBef>
              <a:spcAft>
                <a:spcPts val="600"/>
              </a:spcAft>
            </a:pPr>
            <a:r>
              <a:rPr lang="en-US" sz="3600" b="1" kern="1200" dirty="0">
                <a:solidFill>
                  <a:schemeClr val="tx1"/>
                </a:solidFill>
                <a:latin typeface="Calibri Light" panose="020F0302020204030204" pitchFamily="34" charset="0"/>
                <a:ea typeface="+mj-ea"/>
                <a:cs typeface="Calibri Light" panose="020F0302020204030204" pitchFamily="34" charset="0"/>
              </a:rPr>
              <a:t>Neural Network</a:t>
            </a:r>
          </a:p>
        </p:txBody>
      </p:sp>
      <p:cxnSp>
        <p:nvCxnSpPr>
          <p:cNvPr id="6" name="Straight Connector 5">
            <a:extLst>
              <a:ext uri="{FF2B5EF4-FFF2-40B4-BE49-F238E27FC236}">
                <a16:creationId xmlns:a16="http://schemas.microsoft.com/office/drawing/2014/main" id="{9783A2B3-E4AB-413F-A50E-F8E17E63C787}"/>
              </a:ext>
            </a:extLst>
          </p:cNvPr>
          <p:cNvCxnSpPr/>
          <p:nvPr/>
        </p:nvCxnSpPr>
        <p:spPr>
          <a:xfrm>
            <a:off x="672517" y="1023457"/>
            <a:ext cx="10846965"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7B2A8D4-291F-4E37-8B6C-B3F1CEA72189}"/>
              </a:ext>
            </a:extLst>
          </p:cNvPr>
          <p:cNvSpPr/>
          <p:nvPr/>
        </p:nvSpPr>
        <p:spPr>
          <a:xfrm>
            <a:off x="672517" y="1490872"/>
            <a:ext cx="10846964" cy="400110"/>
          </a:xfrm>
          <a:prstGeom prst="rect">
            <a:avLst/>
          </a:prstGeom>
        </p:spPr>
        <p:txBody>
          <a:bodyPr wrap="square">
            <a:spAutoFit/>
          </a:bodyPr>
          <a:lstStyle/>
          <a:p>
            <a:pPr marL="285750" indent="-285750">
              <a:buSzPts val="1800"/>
              <a:buBlip>
                <a:blip r:embed="rId2">
                  <a:extLst>
                    <a:ext uri="{96DAC541-7B7A-43D3-8B79-37D633B846F1}">
                      <asvg:svgBlip xmlns:asvg="http://schemas.microsoft.com/office/drawing/2016/SVG/main" r:embed="rId3"/>
                    </a:ext>
                  </a:extLst>
                </a:blip>
              </a:buBlip>
            </a:pPr>
            <a:r>
              <a:rPr lang="en" sz="2000" dirty="0">
                <a:latin typeface="Calibri Light" panose="020F0302020204030204" pitchFamily="34" charset="0"/>
                <a:cs typeface="Calibri Light" panose="020F0302020204030204" pitchFamily="34" charset="0"/>
              </a:rPr>
              <a:t>Partitioned data into 70% training set, 30% validation set</a:t>
            </a:r>
          </a:p>
        </p:txBody>
      </p:sp>
      <p:sp>
        <p:nvSpPr>
          <p:cNvPr id="3" name="Rectangle 2">
            <a:extLst>
              <a:ext uri="{FF2B5EF4-FFF2-40B4-BE49-F238E27FC236}">
                <a16:creationId xmlns:a16="http://schemas.microsoft.com/office/drawing/2014/main" id="{763DF9E8-5FBA-42B9-9303-0927F7752EE0}"/>
              </a:ext>
            </a:extLst>
          </p:cNvPr>
          <p:cNvSpPr/>
          <p:nvPr/>
        </p:nvSpPr>
        <p:spPr>
          <a:xfrm>
            <a:off x="672516" y="2082660"/>
            <a:ext cx="10846963" cy="400110"/>
          </a:xfrm>
          <a:prstGeom prst="rect">
            <a:avLst/>
          </a:prstGeom>
        </p:spPr>
        <p:txBody>
          <a:bodyPr wrap="square">
            <a:spAutoFit/>
          </a:bodyPr>
          <a:lstStyle/>
          <a:p>
            <a:pPr marL="285750" indent="-285750">
              <a:buSzPts val="1800"/>
              <a:buBlip>
                <a:blip r:embed="rId2">
                  <a:extLst>
                    <a:ext uri="{96DAC541-7B7A-43D3-8B79-37D633B846F1}">
                      <asvg:svgBlip xmlns:asvg="http://schemas.microsoft.com/office/drawing/2016/SVG/main" r:embed="rId3"/>
                    </a:ext>
                  </a:extLst>
                </a:blip>
              </a:buBlip>
            </a:pPr>
            <a:r>
              <a:rPr lang="en" sz="2000" dirty="0">
                <a:latin typeface="Calibri Light" panose="020F0302020204030204" pitchFamily="34" charset="0"/>
                <a:cs typeface="Calibri Light" panose="020F0302020204030204" pitchFamily="34" charset="0"/>
              </a:rPr>
              <a:t>Attempted to predict whether </a:t>
            </a:r>
            <a:r>
              <a:rPr lang="en-US" sz="2000" dirty="0">
                <a:latin typeface="Calibri Light" panose="020F0302020204030204" pitchFamily="34" charset="0"/>
                <a:cs typeface="Calibri Light" panose="020F0302020204030204" pitchFamily="34" charset="0"/>
              </a:rPr>
              <a:t>a</a:t>
            </a:r>
            <a:r>
              <a:rPr lang="en" sz="2000" dirty="0">
                <a:latin typeface="Calibri Light" panose="020F0302020204030204" pitchFamily="34" charset="0"/>
                <a:cs typeface="Calibri Light" panose="020F0302020204030204" pitchFamily="34" charset="0"/>
              </a:rPr>
              <a:t> user will like or will not like a movie using all variables as input</a:t>
            </a:r>
          </a:p>
        </p:txBody>
      </p:sp>
    </p:spTree>
    <p:extLst>
      <p:ext uri="{BB962C8B-B14F-4D97-AF65-F5344CB8AC3E}">
        <p14:creationId xmlns:p14="http://schemas.microsoft.com/office/powerpoint/2010/main" val="1868513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A80A4B-6C2E-4633-B46E-60A8D7EBD0F5}"/>
              </a:ext>
            </a:extLst>
          </p:cNvPr>
          <p:cNvSpPr txBox="1"/>
          <p:nvPr/>
        </p:nvSpPr>
        <p:spPr>
          <a:xfrm>
            <a:off x="672516" y="448724"/>
            <a:ext cx="5099109" cy="514411"/>
          </a:xfrm>
          <a:prstGeom prst="rect">
            <a:avLst/>
          </a:prstGeom>
        </p:spPr>
        <p:txBody>
          <a:bodyPr vert="horz" lIns="91440" tIns="45720" rIns="91440" bIns="45720" rtlCol="0" anchor="b">
            <a:normAutofit fontScale="92500" lnSpcReduction="10000"/>
          </a:bodyPr>
          <a:lstStyle/>
          <a:p>
            <a:pPr>
              <a:lnSpc>
                <a:spcPct val="90000"/>
              </a:lnSpc>
              <a:spcBef>
                <a:spcPct val="0"/>
              </a:spcBef>
              <a:spcAft>
                <a:spcPts val="600"/>
              </a:spcAft>
            </a:pPr>
            <a:r>
              <a:rPr lang="en-US" sz="3600" b="1" kern="1200" dirty="0">
                <a:solidFill>
                  <a:schemeClr val="tx1"/>
                </a:solidFill>
                <a:latin typeface="Calibri Light" panose="020F0302020204030204" pitchFamily="34" charset="0"/>
                <a:ea typeface="+mj-ea"/>
                <a:cs typeface="Calibri Light" panose="020F0302020204030204" pitchFamily="34" charset="0"/>
              </a:rPr>
              <a:t>Business Questions</a:t>
            </a:r>
          </a:p>
        </p:txBody>
      </p:sp>
      <p:cxnSp>
        <p:nvCxnSpPr>
          <p:cNvPr id="6" name="Straight Connector 5">
            <a:extLst>
              <a:ext uri="{FF2B5EF4-FFF2-40B4-BE49-F238E27FC236}">
                <a16:creationId xmlns:a16="http://schemas.microsoft.com/office/drawing/2014/main" id="{9783A2B3-E4AB-413F-A50E-F8E17E63C787}"/>
              </a:ext>
            </a:extLst>
          </p:cNvPr>
          <p:cNvCxnSpPr/>
          <p:nvPr/>
        </p:nvCxnSpPr>
        <p:spPr>
          <a:xfrm>
            <a:off x="672517" y="1023457"/>
            <a:ext cx="10846965"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A9EB71A-019B-4BDF-9C1D-0DB073699D7C}"/>
              </a:ext>
            </a:extLst>
          </p:cNvPr>
          <p:cNvSpPr/>
          <p:nvPr/>
        </p:nvSpPr>
        <p:spPr>
          <a:xfrm>
            <a:off x="1199624" y="1383505"/>
            <a:ext cx="10319857" cy="400110"/>
          </a:xfrm>
          <a:prstGeom prst="rect">
            <a:avLst/>
          </a:prstGeom>
        </p:spPr>
        <p:txBody>
          <a:bodyPr wrap="square">
            <a:spAutoFit/>
          </a:bodyPr>
          <a:lstStyle/>
          <a:p>
            <a:pPr marL="285750" lvl="0" indent="-285750">
              <a:buSzPts val="1400"/>
              <a:buBlip>
                <a:blip r:embed="rId2">
                  <a:extLst>
                    <a:ext uri="{96DAC541-7B7A-43D3-8B79-37D633B846F1}">
                      <asvg:svgBlip xmlns:asvg="http://schemas.microsoft.com/office/drawing/2016/SVG/main" r:embed="rId3"/>
                    </a:ext>
                  </a:extLst>
                </a:blip>
              </a:buBlip>
            </a:pPr>
            <a:r>
              <a:rPr lang="en" sz="2000" dirty="0">
                <a:latin typeface="Calibri Light" panose="020F0302020204030204" pitchFamily="34" charset="0"/>
                <a:cs typeface="Calibri Light" panose="020F0302020204030204" pitchFamily="34" charset="0"/>
              </a:rPr>
              <a:t>Based on a person’s characteristics, can we predict whether they will like a movie or not? </a:t>
            </a:r>
          </a:p>
        </p:txBody>
      </p:sp>
      <p:sp>
        <p:nvSpPr>
          <p:cNvPr id="10" name="Rectangle 9">
            <a:extLst>
              <a:ext uri="{FF2B5EF4-FFF2-40B4-BE49-F238E27FC236}">
                <a16:creationId xmlns:a16="http://schemas.microsoft.com/office/drawing/2014/main" id="{4EA175DF-2CB8-4622-B1D2-343CAE61E109}"/>
              </a:ext>
            </a:extLst>
          </p:cNvPr>
          <p:cNvSpPr/>
          <p:nvPr/>
        </p:nvSpPr>
        <p:spPr>
          <a:xfrm>
            <a:off x="1199623" y="2106690"/>
            <a:ext cx="6292620" cy="400110"/>
          </a:xfrm>
          <a:prstGeom prst="rect">
            <a:avLst/>
          </a:prstGeom>
        </p:spPr>
        <p:txBody>
          <a:bodyPr wrap="none">
            <a:spAutoFit/>
          </a:bodyPr>
          <a:lstStyle/>
          <a:p>
            <a:pPr marL="285750" lvl="0" indent="-285750">
              <a:buSzPts val="1400"/>
              <a:buBlip>
                <a:blip r:embed="rId2">
                  <a:extLst>
                    <a:ext uri="{96DAC541-7B7A-43D3-8B79-37D633B846F1}">
                      <asvg:svgBlip xmlns:asvg="http://schemas.microsoft.com/office/drawing/2016/SVG/main" r:embed="rId3"/>
                    </a:ext>
                  </a:extLst>
                </a:blip>
              </a:buBlip>
            </a:pPr>
            <a:r>
              <a:rPr lang="en" sz="2000" dirty="0">
                <a:latin typeface="Calibri Light" panose="020F0302020204030204" pitchFamily="34" charset="0"/>
                <a:cs typeface="Calibri Light" panose="020F0302020204030204" pitchFamily="34" charset="0"/>
              </a:rPr>
              <a:t>Based on previous ratings, can we recommend a movie? </a:t>
            </a:r>
          </a:p>
        </p:txBody>
      </p:sp>
      <p:sp>
        <p:nvSpPr>
          <p:cNvPr id="12" name="Rectangle 11">
            <a:extLst>
              <a:ext uri="{FF2B5EF4-FFF2-40B4-BE49-F238E27FC236}">
                <a16:creationId xmlns:a16="http://schemas.microsoft.com/office/drawing/2014/main" id="{C598E2E0-5C70-43BE-BEBC-1D95C6D5E0EF}"/>
              </a:ext>
            </a:extLst>
          </p:cNvPr>
          <p:cNvSpPr/>
          <p:nvPr/>
        </p:nvSpPr>
        <p:spPr>
          <a:xfrm>
            <a:off x="1199623" y="2829875"/>
            <a:ext cx="6937733" cy="400110"/>
          </a:xfrm>
          <a:prstGeom prst="rect">
            <a:avLst/>
          </a:prstGeom>
        </p:spPr>
        <p:txBody>
          <a:bodyPr wrap="none">
            <a:spAutoFit/>
          </a:bodyPr>
          <a:lstStyle/>
          <a:p>
            <a:pPr marL="285750" lvl="0" indent="-285750">
              <a:buSzPts val="1400"/>
              <a:buBlip>
                <a:blip r:embed="rId2">
                  <a:extLst>
                    <a:ext uri="{96DAC541-7B7A-43D3-8B79-37D633B846F1}">
                      <asvg:svgBlip xmlns:asvg="http://schemas.microsoft.com/office/drawing/2016/SVG/main" r:embed="rId3"/>
                    </a:ext>
                  </a:extLst>
                </a:blip>
              </a:buBlip>
            </a:pPr>
            <a:r>
              <a:rPr lang="en" sz="2000" dirty="0">
                <a:latin typeface="Calibri Light" panose="020F0302020204030204" pitchFamily="34" charset="0"/>
                <a:cs typeface="Calibri Light" panose="020F0302020204030204" pitchFamily="34" charset="0"/>
              </a:rPr>
              <a:t>Based on the movie genres, can we recommend certain genre?</a:t>
            </a:r>
          </a:p>
        </p:txBody>
      </p:sp>
      <p:sp>
        <p:nvSpPr>
          <p:cNvPr id="2" name="Rectangle 1">
            <a:extLst>
              <a:ext uri="{FF2B5EF4-FFF2-40B4-BE49-F238E27FC236}">
                <a16:creationId xmlns:a16="http://schemas.microsoft.com/office/drawing/2014/main" id="{BE0F2F79-E8CB-43D0-BC05-EDB8869FDB92}"/>
              </a:ext>
            </a:extLst>
          </p:cNvPr>
          <p:cNvSpPr/>
          <p:nvPr/>
        </p:nvSpPr>
        <p:spPr>
          <a:xfrm>
            <a:off x="1199624" y="3553060"/>
            <a:ext cx="10319857" cy="707886"/>
          </a:xfrm>
          <a:prstGeom prst="rect">
            <a:avLst/>
          </a:prstGeom>
        </p:spPr>
        <p:txBody>
          <a:bodyPr wrap="square">
            <a:spAutoFit/>
          </a:bodyPr>
          <a:lstStyle/>
          <a:p>
            <a:pPr marL="285750" lvl="0" indent="-285750">
              <a:buSzPts val="1400"/>
              <a:buBlip>
                <a:blip r:embed="rId2">
                  <a:extLst>
                    <a:ext uri="{96DAC541-7B7A-43D3-8B79-37D633B846F1}">
                      <asvg:svgBlip xmlns:asvg="http://schemas.microsoft.com/office/drawing/2016/SVG/main" r:embed="rId3"/>
                    </a:ext>
                  </a:extLst>
                </a:blip>
              </a:buBlip>
            </a:pPr>
            <a:r>
              <a:rPr lang="en" sz="2000" dirty="0">
                <a:latin typeface="Calibri Light" panose="020F0302020204030204" pitchFamily="34" charset="0"/>
                <a:cs typeface="Calibri Light" panose="020F0302020204030204" pitchFamily="34" charset="0"/>
              </a:rPr>
              <a:t>What are the similarities between people that watch certain kind of movie? Can we recommend movies based on this similarities?</a:t>
            </a:r>
          </a:p>
        </p:txBody>
      </p:sp>
      <p:pic>
        <p:nvPicPr>
          <p:cNvPr id="11" name="Shape 57">
            <a:extLst>
              <a:ext uri="{FF2B5EF4-FFF2-40B4-BE49-F238E27FC236}">
                <a16:creationId xmlns:a16="http://schemas.microsoft.com/office/drawing/2014/main" id="{609E6401-B949-4EBF-B435-47EF6E6CE79E}"/>
              </a:ext>
            </a:extLst>
          </p:cNvPr>
          <p:cNvPicPr preferRelativeResize="0"/>
          <p:nvPr/>
        </p:nvPicPr>
        <p:blipFill>
          <a:blip r:embed="rId4">
            <a:alphaModFix/>
          </a:blip>
          <a:stretch>
            <a:fillRect/>
          </a:stretch>
        </p:blipFill>
        <p:spPr>
          <a:xfrm>
            <a:off x="2394344" y="4621499"/>
            <a:ext cx="1655450" cy="16554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Shape 59">
            <a:extLst>
              <a:ext uri="{FF2B5EF4-FFF2-40B4-BE49-F238E27FC236}">
                <a16:creationId xmlns:a16="http://schemas.microsoft.com/office/drawing/2014/main" id="{835EA1C1-349D-4FD8-A3A2-44EB09D29EC6}"/>
              </a:ext>
            </a:extLst>
          </p:cNvPr>
          <p:cNvPicPr preferRelativeResize="0"/>
          <p:nvPr/>
        </p:nvPicPr>
        <p:blipFill rotWithShape="1">
          <a:blip r:embed="rId5">
            <a:alphaModFix/>
          </a:blip>
          <a:srcRect l="15366" r="14240"/>
          <a:stretch/>
        </p:blipFill>
        <p:spPr>
          <a:xfrm>
            <a:off x="5245786" y="4621499"/>
            <a:ext cx="1700426" cy="16554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Shape 58">
            <a:extLst>
              <a:ext uri="{FF2B5EF4-FFF2-40B4-BE49-F238E27FC236}">
                <a16:creationId xmlns:a16="http://schemas.microsoft.com/office/drawing/2014/main" id="{C0C55AF5-F41F-43F4-A42E-26DDB3B98B2E}"/>
              </a:ext>
            </a:extLst>
          </p:cNvPr>
          <p:cNvPicPr preferRelativeResize="0"/>
          <p:nvPr/>
        </p:nvPicPr>
        <p:blipFill rotWithShape="1">
          <a:blip r:embed="rId6">
            <a:alphaModFix/>
          </a:blip>
          <a:srcRect l="16860" r="19348"/>
          <a:stretch/>
        </p:blipFill>
        <p:spPr>
          <a:xfrm>
            <a:off x="8137356" y="4621499"/>
            <a:ext cx="1877475" cy="16554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43264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0" end="0"/>
                                            </p:txEl>
                                          </p:spTgt>
                                        </p:tgtEl>
                                        <p:attrNameLst>
                                          <p:attrName>style.visibility</p:attrName>
                                        </p:attrNameLst>
                                      </p:cBhvr>
                                      <p:to>
                                        <p:strVal val="visible"/>
                                      </p:to>
                                    </p:set>
                                    <p:animEffect transition="in" filter="fade">
                                      <p:cBhvr>
                                        <p:cTn id="22" dur="500"/>
                                        <p:tgtEl>
                                          <p:spTgt spid="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A80A4B-6C2E-4633-B46E-60A8D7EBD0F5}"/>
              </a:ext>
            </a:extLst>
          </p:cNvPr>
          <p:cNvSpPr txBox="1"/>
          <p:nvPr/>
        </p:nvSpPr>
        <p:spPr>
          <a:xfrm>
            <a:off x="672517" y="448724"/>
            <a:ext cx="4587380" cy="514411"/>
          </a:xfrm>
          <a:prstGeom prst="rect">
            <a:avLst/>
          </a:prstGeom>
        </p:spPr>
        <p:txBody>
          <a:bodyPr vert="horz" lIns="91440" tIns="45720" rIns="91440" bIns="45720" rtlCol="0" anchor="b">
            <a:normAutofit fontScale="92500" lnSpcReduction="10000"/>
          </a:bodyPr>
          <a:lstStyle/>
          <a:p>
            <a:pPr>
              <a:lnSpc>
                <a:spcPct val="90000"/>
              </a:lnSpc>
              <a:spcBef>
                <a:spcPct val="0"/>
              </a:spcBef>
              <a:spcAft>
                <a:spcPts val="600"/>
              </a:spcAft>
            </a:pPr>
            <a:r>
              <a:rPr lang="en-US" sz="3600" b="1" kern="1200" dirty="0">
                <a:solidFill>
                  <a:schemeClr val="tx1"/>
                </a:solidFill>
                <a:latin typeface="Calibri Light" panose="020F0302020204030204" pitchFamily="34" charset="0"/>
                <a:ea typeface="+mj-ea"/>
                <a:cs typeface="Calibri Light" panose="020F0302020204030204" pitchFamily="34" charset="0"/>
              </a:rPr>
              <a:t>Neural Network</a:t>
            </a:r>
          </a:p>
        </p:txBody>
      </p:sp>
      <p:cxnSp>
        <p:nvCxnSpPr>
          <p:cNvPr id="6" name="Straight Connector 5">
            <a:extLst>
              <a:ext uri="{FF2B5EF4-FFF2-40B4-BE49-F238E27FC236}">
                <a16:creationId xmlns:a16="http://schemas.microsoft.com/office/drawing/2014/main" id="{9783A2B3-E4AB-413F-A50E-F8E17E63C787}"/>
              </a:ext>
            </a:extLst>
          </p:cNvPr>
          <p:cNvCxnSpPr/>
          <p:nvPr/>
        </p:nvCxnSpPr>
        <p:spPr>
          <a:xfrm>
            <a:off x="672517" y="1023457"/>
            <a:ext cx="10846965"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7B2A994F-0025-446E-951A-3C6BE32668D4}"/>
              </a:ext>
            </a:extLst>
          </p:cNvPr>
          <p:cNvSpPr/>
          <p:nvPr/>
        </p:nvSpPr>
        <p:spPr>
          <a:xfrm>
            <a:off x="2852256" y="2270676"/>
            <a:ext cx="906011" cy="855677"/>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46F4612-CB9E-4375-8B5A-B69DEAAB9201}"/>
              </a:ext>
            </a:extLst>
          </p:cNvPr>
          <p:cNvSpPr/>
          <p:nvPr/>
        </p:nvSpPr>
        <p:spPr>
          <a:xfrm>
            <a:off x="2852255" y="3267884"/>
            <a:ext cx="906011" cy="855677"/>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AF61742-4FF6-479E-94CD-ECF5EB3F75AF}"/>
              </a:ext>
            </a:extLst>
          </p:cNvPr>
          <p:cNvSpPr/>
          <p:nvPr/>
        </p:nvSpPr>
        <p:spPr>
          <a:xfrm>
            <a:off x="2852255" y="4377711"/>
            <a:ext cx="906011" cy="855677"/>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108BA4E6-32AC-49E6-855E-4069DDA984FE}"/>
              </a:ext>
            </a:extLst>
          </p:cNvPr>
          <p:cNvCxnSpPr/>
          <p:nvPr/>
        </p:nvCxnSpPr>
        <p:spPr>
          <a:xfrm flipH="1" flipV="1">
            <a:off x="2575419" y="2374085"/>
            <a:ext cx="461395" cy="3244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DC44CEFC-9C73-4C56-AF6B-F83FD4E61016}"/>
              </a:ext>
            </a:extLst>
          </p:cNvPr>
          <p:cNvSpPr txBox="1"/>
          <p:nvPr/>
        </p:nvSpPr>
        <p:spPr>
          <a:xfrm>
            <a:off x="894127" y="1958935"/>
            <a:ext cx="2072080" cy="369332"/>
          </a:xfrm>
          <a:prstGeom prst="rect">
            <a:avLst/>
          </a:prstGeom>
          <a:noFill/>
        </p:spPr>
        <p:txBody>
          <a:bodyPr wrap="square" rtlCol="0">
            <a:spAutoFit/>
          </a:bodyPr>
          <a:lstStyle/>
          <a:p>
            <a:r>
              <a:rPr lang="en-US" dirty="0"/>
              <a:t>Year of the movie</a:t>
            </a:r>
          </a:p>
        </p:txBody>
      </p:sp>
      <p:cxnSp>
        <p:nvCxnSpPr>
          <p:cNvPr id="12" name="Straight Arrow Connector 11">
            <a:extLst>
              <a:ext uri="{FF2B5EF4-FFF2-40B4-BE49-F238E27FC236}">
                <a16:creationId xmlns:a16="http://schemas.microsoft.com/office/drawing/2014/main" id="{4F753CFB-470E-4CDC-B209-3F27E1FDC4FB}"/>
              </a:ext>
            </a:extLst>
          </p:cNvPr>
          <p:cNvCxnSpPr>
            <a:cxnSpLocks/>
          </p:cNvCxnSpPr>
          <p:nvPr/>
        </p:nvCxnSpPr>
        <p:spPr>
          <a:xfrm flipH="1">
            <a:off x="2491530" y="3695722"/>
            <a:ext cx="474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1CBC248F-F21D-475B-A24A-FE768867F00E}"/>
              </a:ext>
            </a:extLst>
          </p:cNvPr>
          <p:cNvSpPr txBox="1"/>
          <p:nvPr/>
        </p:nvSpPr>
        <p:spPr>
          <a:xfrm>
            <a:off x="672517" y="3511056"/>
            <a:ext cx="1677799" cy="369332"/>
          </a:xfrm>
          <a:prstGeom prst="rect">
            <a:avLst/>
          </a:prstGeom>
          <a:noFill/>
        </p:spPr>
        <p:txBody>
          <a:bodyPr wrap="square" rtlCol="0">
            <a:spAutoFit/>
          </a:bodyPr>
          <a:lstStyle/>
          <a:p>
            <a:r>
              <a:rPr lang="en-US" dirty="0"/>
              <a:t>Age of the user</a:t>
            </a:r>
          </a:p>
        </p:txBody>
      </p:sp>
      <p:sp>
        <p:nvSpPr>
          <p:cNvPr id="15" name="TextBox 14">
            <a:extLst>
              <a:ext uri="{FF2B5EF4-FFF2-40B4-BE49-F238E27FC236}">
                <a16:creationId xmlns:a16="http://schemas.microsoft.com/office/drawing/2014/main" id="{FE1BE5C6-D0F2-4BD8-8D7A-75EA93EE6A07}"/>
              </a:ext>
            </a:extLst>
          </p:cNvPr>
          <p:cNvSpPr txBox="1"/>
          <p:nvPr/>
        </p:nvSpPr>
        <p:spPr>
          <a:xfrm>
            <a:off x="894127" y="5429285"/>
            <a:ext cx="2072080" cy="369332"/>
          </a:xfrm>
          <a:prstGeom prst="rect">
            <a:avLst/>
          </a:prstGeom>
          <a:noFill/>
        </p:spPr>
        <p:txBody>
          <a:bodyPr wrap="square" rtlCol="0">
            <a:spAutoFit/>
          </a:bodyPr>
          <a:lstStyle/>
          <a:p>
            <a:r>
              <a:rPr lang="en-US" dirty="0"/>
              <a:t>Gender of the user</a:t>
            </a:r>
          </a:p>
        </p:txBody>
      </p:sp>
      <p:cxnSp>
        <p:nvCxnSpPr>
          <p:cNvPr id="18" name="Straight Arrow Connector 17">
            <a:extLst>
              <a:ext uri="{FF2B5EF4-FFF2-40B4-BE49-F238E27FC236}">
                <a16:creationId xmlns:a16="http://schemas.microsoft.com/office/drawing/2014/main" id="{5DD38825-F9BD-4434-9963-627BE37CA3D9}"/>
              </a:ext>
            </a:extLst>
          </p:cNvPr>
          <p:cNvCxnSpPr/>
          <p:nvPr/>
        </p:nvCxnSpPr>
        <p:spPr>
          <a:xfrm flipH="1">
            <a:off x="2768367" y="5063177"/>
            <a:ext cx="343949" cy="322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2B67ABF5-325B-44B5-9BC2-997BB7728C46}"/>
              </a:ext>
            </a:extLst>
          </p:cNvPr>
          <p:cNvCxnSpPr>
            <a:cxnSpLocks/>
            <a:stCxn id="7" idx="6"/>
            <a:endCxn id="22" idx="2"/>
          </p:cNvCxnSpPr>
          <p:nvPr/>
        </p:nvCxnSpPr>
        <p:spPr>
          <a:xfrm flipV="1">
            <a:off x="3758267" y="2108461"/>
            <a:ext cx="1603695" cy="590054"/>
          </a:xfrm>
          <a:prstGeom prst="straightConnector1">
            <a:avLst/>
          </a:prstGeom>
          <a:ln>
            <a:tailEnd type="triangle"/>
          </a:ln>
          <a:effectLst>
            <a:glow rad="101600">
              <a:schemeClr val="accent4">
                <a:satMod val="175000"/>
                <a:alpha val="40000"/>
              </a:schemeClr>
            </a:glow>
          </a:effectLst>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0D659C21-4043-4695-9461-657D5D472EDE}"/>
              </a:ext>
            </a:extLst>
          </p:cNvPr>
          <p:cNvSpPr/>
          <p:nvPr/>
        </p:nvSpPr>
        <p:spPr>
          <a:xfrm>
            <a:off x="5361962" y="1680622"/>
            <a:ext cx="906011" cy="855677"/>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3CA0BD1-7FF2-4269-98AF-43362305CCA2}"/>
              </a:ext>
            </a:extLst>
          </p:cNvPr>
          <p:cNvSpPr/>
          <p:nvPr/>
        </p:nvSpPr>
        <p:spPr>
          <a:xfrm>
            <a:off x="5361963" y="2851800"/>
            <a:ext cx="906011" cy="855677"/>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95D4BF9-EB96-4AA5-999B-10058F903E62}"/>
              </a:ext>
            </a:extLst>
          </p:cNvPr>
          <p:cNvSpPr/>
          <p:nvPr/>
        </p:nvSpPr>
        <p:spPr>
          <a:xfrm>
            <a:off x="5361962" y="4015772"/>
            <a:ext cx="906011" cy="855677"/>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07E4BBA-F85A-414F-87B7-801CB1DAC30E}"/>
              </a:ext>
            </a:extLst>
          </p:cNvPr>
          <p:cNvSpPr/>
          <p:nvPr/>
        </p:nvSpPr>
        <p:spPr>
          <a:xfrm>
            <a:off x="5361962" y="5233388"/>
            <a:ext cx="906011" cy="855677"/>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139903B-A2D7-4E53-9073-987EC680348F}"/>
              </a:ext>
            </a:extLst>
          </p:cNvPr>
          <p:cNvSpPr/>
          <p:nvPr/>
        </p:nvSpPr>
        <p:spPr>
          <a:xfrm>
            <a:off x="7041159" y="1680622"/>
            <a:ext cx="906011" cy="855677"/>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041464B-C217-493B-95AF-C8BFE3DF02A0}"/>
              </a:ext>
            </a:extLst>
          </p:cNvPr>
          <p:cNvSpPr/>
          <p:nvPr/>
        </p:nvSpPr>
        <p:spPr>
          <a:xfrm>
            <a:off x="7041159" y="2851799"/>
            <a:ext cx="906011" cy="855677"/>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241D11A-992A-4205-81CE-07598461BDF2}"/>
              </a:ext>
            </a:extLst>
          </p:cNvPr>
          <p:cNvSpPr/>
          <p:nvPr/>
        </p:nvSpPr>
        <p:spPr>
          <a:xfrm>
            <a:off x="7041159" y="4015771"/>
            <a:ext cx="906011" cy="855677"/>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EAD06A48-06AF-4374-B91D-20054E1A7D71}"/>
              </a:ext>
            </a:extLst>
          </p:cNvPr>
          <p:cNvSpPr/>
          <p:nvPr/>
        </p:nvSpPr>
        <p:spPr>
          <a:xfrm>
            <a:off x="7041159" y="5233388"/>
            <a:ext cx="906011" cy="855677"/>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C98D398-1AD7-4B4D-99C3-6626C135F3F3}"/>
              </a:ext>
            </a:extLst>
          </p:cNvPr>
          <p:cNvSpPr/>
          <p:nvPr/>
        </p:nvSpPr>
        <p:spPr>
          <a:xfrm>
            <a:off x="9540380" y="2267073"/>
            <a:ext cx="906011" cy="855677"/>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1" name="Oval 30">
            <a:extLst>
              <a:ext uri="{FF2B5EF4-FFF2-40B4-BE49-F238E27FC236}">
                <a16:creationId xmlns:a16="http://schemas.microsoft.com/office/drawing/2014/main" id="{EC4593D2-480C-408F-81ED-1B67EEF8D05B}"/>
              </a:ext>
            </a:extLst>
          </p:cNvPr>
          <p:cNvSpPr/>
          <p:nvPr/>
        </p:nvSpPr>
        <p:spPr>
          <a:xfrm>
            <a:off x="9550866" y="4015770"/>
            <a:ext cx="906011" cy="855677"/>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2593209F-773E-473B-B719-D59B1D7B783F}"/>
              </a:ext>
            </a:extLst>
          </p:cNvPr>
          <p:cNvCxnSpPr>
            <a:cxnSpLocks/>
            <a:stCxn id="7" idx="6"/>
            <a:endCxn id="23" idx="2"/>
          </p:cNvCxnSpPr>
          <p:nvPr/>
        </p:nvCxnSpPr>
        <p:spPr>
          <a:xfrm>
            <a:off x="3758267" y="2698515"/>
            <a:ext cx="1603696" cy="581124"/>
          </a:xfrm>
          <a:prstGeom prst="straightConnector1">
            <a:avLst/>
          </a:prstGeom>
          <a:ln>
            <a:tailEnd type="triangle"/>
          </a:ln>
          <a:effectLst>
            <a:glow rad="101600">
              <a:schemeClr val="accent4">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CADD7792-D945-4359-ABB0-A6960FACD19D}"/>
              </a:ext>
            </a:extLst>
          </p:cNvPr>
          <p:cNvCxnSpPr>
            <a:cxnSpLocks/>
            <a:stCxn id="7" idx="6"/>
            <a:endCxn id="24" idx="2"/>
          </p:cNvCxnSpPr>
          <p:nvPr/>
        </p:nvCxnSpPr>
        <p:spPr>
          <a:xfrm>
            <a:off x="3758267" y="2698515"/>
            <a:ext cx="1603695" cy="1745096"/>
          </a:xfrm>
          <a:prstGeom prst="straightConnector1">
            <a:avLst/>
          </a:prstGeom>
          <a:ln>
            <a:tailEnd type="triangle"/>
          </a:ln>
          <a:effectLst>
            <a:glow rad="101600">
              <a:schemeClr val="accent4">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402ADBD3-2E69-4505-8964-1308D15A38EA}"/>
              </a:ext>
            </a:extLst>
          </p:cNvPr>
          <p:cNvCxnSpPr>
            <a:cxnSpLocks/>
            <a:stCxn id="7" idx="6"/>
            <a:endCxn id="25" idx="1"/>
          </p:cNvCxnSpPr>
          <p:nvPr/>
        </p:nvCxnSpPr>
        <p:spPr>
          <a:xfrm>
            <a:off x="3758267" y="2698515"/>
            <a:ext cx="1736377" cy="2660184"/>
          </a:xfrm>
          <a:prstGeom prst="straightConnector1">
            <a:avLst/>
          </a:prstGeom>
          <a:ln>
            <a:tailEnd type="triangle"/>
          </a:ln>
          <a:effectLst>
            <a:glow rad="101600">
              <a:schemeClr val="accent4">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6700AFA4-CD58-4364-BF21-82C20544AB5C}"/>
              </a:ext>
            </a:extLst>
          </p:cNvPr>
          <p:cNvCxnSpPr>
            <a:cxnSpLocks/>
            <a:stCxn id="8" idx="6"/>
            <a:endCxn id="22" idx="2"/>
          </p:cNvCxnSpPr>
          <p:nvPr/>
        </p:nvCxnSpPr>
        <p:spPr>
          <a:xfrm flipV="1">
            <a:off x="3758266" y="2108461"/>
            <a:ext cx="1603696" cy="1587262"/>
          </a:xfrm>
          <a:prstGeom prst="straightConnector1">
            <a:avLst/>
          </a:prstGeom>
          <a:ln>
            <a:tailEnd type="triangle"/>
          </a:ln>
          <a:effectLst>
            <a:glow rad="101600">
              <a:schemeClr val="accent4">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7DB09015-F810-4430-BB65-3AD1506C2BAA}"/>
              </a:ext>
            </a:extLst>
          </p:cNvPr>
          <p:cNvCxnSpPr>
            <a:cxnSpLocks/>
            <a:stCxn id="9" idx="6"/>
            <a:endCxn id="23" idx="2"/>
          </p:cNvCxnSpPr>
          <p:nvPr/>
        </p:nvCxnSpPr>
        <p:spPr>
          <a:xfrm flipV="1">
            <a:off x="3758266" y="3279639"/>
            <a:ext cx="1603697" cy="1525911"/>
          </a:xfrm>
          <a:prstGeom prst="straightConnector1">
            <a:avLst/>
          </a:prstGeom>
          <a:ln>
            <a:tailEnd type="triangle"/>
          </a:ln>
          <a:effectLst>
            <a:glow rad="101600">
              <a:schemeClr val="accent4">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5BC8B96B-BCFD-442B-9761-278A7AD9B97F}"/>
              </a:ext>
            </a:extLst>
          </p:cNvPr>
          <p:cNvCxnSpPr>
            <a:cxnSpLocks/>
            <a:stCxn id="9" idx="6"/>
            <a:endCxn id="24" idx="2"/>
          </p:cNvCxnSpPr>
          <p:nvPr/>
        </p:nvCxnSpPr>
        <p:spPr>
          <a:xfrm flipV="1">
            <a:off x="3758266" y="4443611"/>
            <a:ext cx="1603696" cy="361939"/>
          </a:xfrm>
          <a:prstGeom prst="straightConnector1">
            <a:avLst/>
          </a:prstGeom>
          <a:ln>
            <a:tailEnd type="triangle"/>
          </a:ln>
          <a:effectLst>
            <a:glow rad="101600">
              <a:schemeClr val="accent4">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A317A252-6443-4B4B-988A-16B26CF95A55}"/>
              </a:ext>
            </a:extLst>
          </p:cNvPr>
          <p:cNvCxnSpPr>
            <a:cxnSpLocks/>
            <a:stCxn id="9" idx="6"/>
            <a:endCxn id="25" idx="1"/>
          </p:cNvCxnSpPr>
          <p:nvPr/>
        </p:nvCxnSpPr>
        <p:spPr>
          <a:xfrm>
            <a:off x="3758266" y="4805550"/>
            <a:ext cx="1736378" cy="553149"/>
          </a:xfrm>
          <a:prstGeom prst="straightConnector1">
            <a:avLst/>
          </a:prstGeom>
          <a:ln>
            <a:tailEnd type="triangle"/>
          </a:ln>
          <a:effectLst>
            <a:glow rad="101600">
              <a:schemeClr val="accent4">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B97B9650-03C4-4362-AFFE-F59B3631C138}"/>
              </a:ext>
            </a:extLst>
          </p:cNvPr>
          <p:cNvCxnSpPr>
            <a:cxnSpLocks/>
            <a:stCxn id="8" idx="6"/>
            <a:endCxn id="23" idx="2"/>
          </p:cNvCxnSpPr>
          <p:nvPr/>
        </p:nvCxnSpPr>
        <p:spPr>
          <a:xfrm flipV="1">
            <a:off x="3758266" y="3279639"/>
            <a:ext cx="1603697" cy="416084"/>
          </a:xfrm>
          <a:prstGeom prst="straightConnector1">
            <a:avLst/>
          </a:prstGeom>
          <a:ln>
            <a:tailEnd type="triangle"/>
          </a:ln>
          <a:effectLst>
            <a:glow rad="101600">
              <a:schemeClr val="accent4">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EFAA34D7-22AE-4D97-958B-0D1C47DF2234}"/>
              </a:ext>
            </a:extLst>
          </p:cNvPr>
          <p:cNvCxnSpPr>
            <a:cxnSpLocks/>
            <a:stCxn id="8" idx="6"/>
            <a:endCxn id="24" idx="2"/>
          </p:cNvCxnSpPr>
          <p:nvPr/>
        </p:nvCxnSpPr>
        <p:spPr>
          <a:xfrm>
            <a:off x="3758266" y="3695723"/>
            <a:ext cx="1603696" cy="747888"/>
          </a:xfrm>
          <a:prstGeom prst="straightConnector1">
            <a:avLst/>
          </a:prstGeom>
          <a:ln>
            <a:tailEnd type="triangle"/>
          </a:ln>
          <a:effectLst>
            <a:glow rad="101600">
              <a:schemeClr val="accent4">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C0B063ED-7B8B-4813-8DC1-B27218FC0507}"/>
              </a:ext>
            </a:extLst>
          </p:cNvPr>
          <p:cNvCxnSpPr>
            <a:cxnSpLocks/>
            <a:stCxn id="8" idx="6"/>
            <a:endCxn id="25" idx="1"/>
          </p:cNvCxnSpPr>
          <p:nvPr/>
        </p:nvCxnSpPr>
        <p:spPr>
          <a:xfrm>
            <a:off x="3758266" y="3695723"/>
            <a:ext cx="1736378" cy="1662976"/>
          </a:xfrm>
          <a:prstGeom prst="straightConnector1">
            <a:avLst/>
          </a:prstGeom>
          <a:ln>
            <a:tailEnd type="triangle"/>
          </a:ln>
          <a:effectLst>
            <a:glow rad="101600">
              <a:schemeClr val="accent4">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E029ADAE-4B01-49E6-9439-3970AECF89C4}"/>
              </a:ext>
            </a:extLst>
          </p:cNvPr>
          <p:cNvCxnSpPr>
            <a:cxnSpLocks/>
            <a:stCxn id="22" idx="6"/>
            <a:endCxn id="26" idx="2"/>
          </p:cNvCxnSpPr>
          <p:nvPr/>
        </p:nvCxnSpPr>
        <p:spPr>
          <a:xfrm>
            <a:off x="6267973" y="2108461"/>
            <a:ext cx="773186" cy="0"/>
          </a:xfrm>
          <a:prstGeom prst="straightConnector1">
            <a:avLst/>
          </a:prstGeom>
          <a:ln>
            <a:tailEnd type="triangle"/>
          </a:ln>
          <a:effectLst>
            <a:glow rad="101600">
              <a:schemeClr val="accent4">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294C5C47-2507-4378-AC99-8D700666A35C}"/>
              </a:ext>
            </a:extLst>
          </p:cNvPr>
          <p:cNvCxnSpPr>
            <a:cxnSpLocks/>
            <a:stCxn id="22" idx="6"/>
            <a:endCxn id="27" idx="2"/>
          </p:cNvCxnSpPr>
          <p:nvPr/>
        </p:nvCxnSpPr>
        <p:spPr>
          <a:xfrm>
            <a:off x="6267973" y="2108461"/>
            <a:ext cx="773186" cy="1171177"/>
          </a:xfrm>
          <a:prstGeom prst="straightConnector1">
            <a:avLst/>
          </a:prstGeom>
          <a:ln>
            <a:tailEnd type="triangle"/>
          </a:ln>
          <a:effectLst>
            <a:glow rad="101600">
              <a:schemeClr val="accent4">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A83F10C0-126C-4944-A697-D5776A2293CE}"/>
              </a:ext>
            </a:extLst>
          </p:cNvPr>
          <p:cNvCxnSpPr>
            <a:cxnSpLocks/>
            <a:stCxn id="22" idx="6"/>
            <a:endCxn id="28" idx="2"/>
          </p:cNvCxnSpPr>
          <p:nvPr/>
        </p:nvCxnSpPr>
        <p:spPr>
          <a:xfrm>
            <a:off x="6267973" y="2108461"/>
            <a:ext cx="773186" cy="2335149"/>
          </a:xfrm>
          <a:prstGeom prst="straightConnector1">
            <a:avLst/>
          </a:prstGeom>
          <a:ln>
            <a:tailEnd type="triangle"/>
          </a:ln>
          <a:effectLst>
            <a:glow rad="101600">
              <a:schemeClr val="accent4">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99308976-4148-44CF-8A2C-85DAE34060EC}"/>
              </a:ext>
            </a:extLst>
          </p:cNvPr>
          <p:cNvCxnSpPr>
            <a:cxnSpLocks/>
            <a:stCxn id="22" idx="6"/>
            <a:endCxn id="29" idx="2"/>
          </p:cNvCxnSpPr>
          <p:nvPr/>
        </p:nvCxnSpPr>
        <p:spPr>
          <a:xfrm>
            <a:off x="6267973" y="2108461"/>
            <a:ext cx="773186" cy="3552766"/>
          </a:xfrm>
          <a:prstGeom prst="straightConnector1">
            <a:avLst/>
          </a:prstGeom>
          <a:ln>
            <a:tailEnd type="triangle"/>
          </a:ln>
          <a:effectLst>
            <a:glow rad="101600">
              <a:schemeClr val="accent4">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77" name="Straight Arrow Connector 76">
            <a:extLst>
              <a:ext uri="{FF2B5EF4-FFF2-40B4-BE49-F238E27FC236}">
                <a16:creationId xmlns:a16="http://schemas.microsoft.com/office/drawing/2014/main" id="{80A1FA71-D656-45DE-96AE-C5FC430C26D4}"/>
              </a:ext>
            </a:extLst>
          </p:cNvPr>
          <p:cNvCxnSpPr>
            <a:cxnSpLocks/>
            <a:endCxn id="27" idx="2"/>
          </p:cNvCxnSpPr>
          <p:nvPr/>
        </p:nvCxnSpPr>
        <p:spPr>
          <a:xfrm>
            <a:off x="6267973" y="3267884"/>
            <a:ext cx="773186" cy="11754"/>
          </a:xfrm>
          <a:prstGeom prst="straightConnector1">
            <a:avLst/>
          </a:prstGeom>
          <a:ln>
            <a:tailEnd type="triangle"/>
          </a:ln>
          <a:effectLst>
            <a:glow rad="101600">
              <a:schemeClr val="accent4">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80" name="Straight Arrow Connector 79">
            <a:extLst>
              <a:ext uri="{FF2B5EF4-FFF2-40B4-BE49-F238E27FC236}">
                <a16:creationId xmlns:a16="http://schemas.microsoft.com/office/drawing/2014/main" id="{6ECEDBD2-2125-45ED-9C32-3FB062185847}"/>
              </a:ext>
            </a:extLst>
          </p:cNvPr>
          <p:cNvCxnSpPr>
            <a:cxnSpLocks/>
            <a:stCxn id="23" idx="6"/>
            <a:endCxn id="28" idx="2"/>
          </p:cNvCxnSpPr>
          <p:nvPr/>
        </p:nvCxnSpPr>
        <p:spPr>
          <a:xfrm>
            <a:off x="6267974" y="3279639"/>
            <a:ext cx="773185" cy="1163971"/>
          </a:xfrm>
          <a:prstGeom prst="straightConnector1">
            <a:avLst/>
          </a:prstGeom>
          <a:ln>
            <a:tailEnd type="triangle"/>
          </a:ln>
          <a:effectLst>
            <a:glow rad="101600">
              <a:schemeClr val="accent4">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A906B7C0-E49D-4539-9A21-9AF2D2E6C06A}"/>
              </a:ext>
            </a:extLst>
          </p:cNvPr>
          <p:cNvCxnSpPr>
            <a:cxnSpLocks/>
            <a:stCxn id="23" idx="6"/>
            <a:endCxn id="29" idx="2"/>
          </p:cNvCxnSpPr>
          <p:nvPr/>
        </p:nvCxnSpPr>
        <p:spPr>
          <a:xfrm>
            <a:off x="6267974" y="3279639"/>
            <a:ext cx="773185" cy="2381588"/>
          </a:xfrm>
          <a:prstGeom prst="straightConnector1">
            <a:avLst/>
          </a:prstGeom>
          <a:ln>
            <a:tailEnd type="triangle"/>
          </a:ln>
          <a:effectLst>
            <a:glow rad="101600">
              <a:schemeClr val="accent4">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86" name="Straight Arrow Connector 85">
            <a:extLst>
              <a:ext uri="{FF2B5EF4-FFF2-40B4-BE49-F238E27FC236}">
                <a16:creationId xmlns:a16="http://schemas.microsoft.com/office/drawing/2014/main" id="{1E1C60EF-DEAB-412F-90EA-C042A7016FB3}"/>
              </a:ext>
            </a:extLst>
          </p:cNvPr>
          <p:cNvCxnSpPr>
            <a:cxnSpLocks/>
            <a:stCxn id="24" idx="6"/>
            <a:endCxn id="26" idx="2"/>
          </p:cNvCxnSpPr>
          <p:nvPr/>
        </p:nvCxnSpPr>
        <p:spPr>
          <a:xfrm flipV="1">
            <a:off x="6267973" y="2108461"/>
            <a:ext cx="773186" cy="2335150"/>
          </a:xfrm>
          <a:prstGeom prst="straightConnector1">
            <a:avLst/>
          </a:prstGeom>
          <a:ln>
            <a:tailEnd type="triangle"/>
          </a:ln>
          <a:effectLst>
            <a:glow rad="101600">
              <a:schemeClr val="accent4">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88" name="Straight Arrow Connector 87">
            <a:extLst>
              <a:ext uri="{FF2B5EF4-FFF2-40B4-BE49-F238E27FC236}">
                <a16:creationId xmlns:a16="http://schemas.microsoft.com/office/drawing/2014/main" id="{69B095AD-48DB-4685-8D17-4A79A2963723}"/>
              </a:ext>
            </a:extLst>
          </p:cNvPr>
          <p:cNvCxnSpPr>
            <a:cxnSpLocks/>
            <a:stCxn id="24" idx="6"/>
            <a:endCxn id="26" idx="2"/>
          </p:cNvCxnSpPr>
          <p:nvPr/>
        </p:nvCxnSpPr>
        <p:spPr>
          <a:xfrm flipV="1">
            <a:off x="6267973" y="2108461"/>
            <a:ext cx="773186" cy="2335150"/>
          </a:xfrm>
          <a:prstGeom prst="straightConnector1">
            <a:avLst/>
          </a:prstGeom>
          <a:ln>
            <a:tailEnd type="triangle"/>
          </a:ln>
          <a:effectLst>
            <a:glow rad="101600">
              <a:schemeClr val="accent4">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93" name="Straight Arrow Connector 92">
            <a:extLst>
              <a:ext uri="{FF2B5EF4-FFF2-40B4-BE49-F238E27FC236}">
                <a16:creationId xmlns:a16="http://schemas.microsoft.com/office/drawing/2014/main" id="{FD61C703-EC81-4E08-8360-E43B0BF74BB6}"/>
              </a:ext>
            </a:extLst>
          </p:cNvPr>
          <p:cNvCxnSpPr>
            <a:cxnSpLocks/>
            <a:stCxn id="24" idx="6"/>
            <a:endCxn id="28" idx="2"/>
          </p:cNvCxnSpPr>
          <p:nvPr/>
        </p:nvCxnSpPr>
        <p:spPr>
          <a:xfrm flipV="1">
            <a:off x="6267973" y="4443610"/>
            <a:ext cx="773186" cy="1"/>
          </a:xfrm>
          <a:prstGeom prst="straightConnector1">
            <a:avLst/>
          </a:prstGeom>
          <a:ln>
            <a:tailEnd type="triangle"/>
          </a:ln>
          <a:effectLst>
            <a:glow rad="101600">
              <a:schemeClr val="accent4">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96" name="Straight Arrow Connector 95">
            <a:extLst>
              <a:ext uri="{FF2B5EF4-FFF2-40B4-BE49-F238E27FC236}">
                <a16:creationId xmlns:a16="http://schemas.microsoft.com/office/drawing/2014/main" id="{88515B58-5142-4199-9BAA-1E5FF078FAFA}"/>
              </a:ext>
            </a:extLst>
          </p:cNvPr>
          <p:cNvCxnSpPr>
            <a:cxnSpLocks/>
            <a:stCxn id="25" idx="6"/>
            <a:endCxn id="29" idx="2"/>
          </p:cNvCxnSpPr>
          <p:nvPr/>
        </p:nvCxnSpPr>
        <p:spPr>
          <a:xfrm>
            <a:off x="6267973" y="5661227"/>
            <a:ext cx="773186" cy="0"/>
          </a:xfrm>
          <a:prstGeom prst="straightConnector1">
            <a:avLst/>
          </a:prstGeom>
          <a:ln>
            <a:tailEnd type="triangle"/>
          </a:ln>
          <a:effectLst>
            <a:glow rad="101600">
              <a:schemeClr val="accent4">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99" name="Straight Arrow Connector 98">
            <a:extLst>
              <a:ext uri="{FF2B5EF4-FFF2-40B4-BE49-F238E27FC236}">
                <a16:creationId xmlns:a16="http://schemas.microsoft.com/office/drawing/2014/main" id="{400F0F78-281B-49D3-A37D-9A8CCF1E6D47}"/>
              </a:ext>
            </a:extLst>
          </p:cNvPr>
          <p:cNvCxnSpPr>
            <a:cxnSpLocks/>
            <a:stCxn id="24" idx="6"/>
            <a:endCxn id="29" idx="2"/>
          </p:cNvCxnSpPr>
          <p:nvPr/>
        </p:nvCxnSpPr>
        <p:spPr>
          <a:xfrm>
            <a:off x="6267973" y="4443611"/>
            <a:ext cx="773186" cy="1217616"/>
          </a:xfrm>
          <a:prstGeom prst="straightConnector1">
            <a:avLst/>
          </a:prstGeom>
          <a:ln>
            <a:tailEnd type="triangle"/>
          </a:ln>
          <a:effectLst>
            <a:glow rad="101600">
              <a:schemeClr val="accent4">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102" name="Straight Arrow Connector 101">
            <a:extLst>
              <a:ext uri="{FF2B5EF4-FFF2-40B4-BE49-F238E27FC236}">
                <a16:creationId xmlns:a16="http://schemas.microsoft.com/office/drawing/2014/main" id="{BF550BA5-12E0-4222-B400-C57B8FDC80E9}"/>
              </a:ext>
            </a:extLst>
          </p:cNvPr>
          <p:cNvCxnSpPr>
            <a:cxnSpLocks/>
            <a:stCxn id="25" idx="6"/>
            <a:endCxn id="28" idx="2"/>
          </p:cNvCxnSpPr>
          <p:nvPr/>
        </p:nvCxnSpPr>
        <p:spPr>
          <a:xfrm flipV="1">
            <a:off x="6267973" y="4443610"/>
            <a:ext cx="773186" cy="1217617"/>
          </a:xfrm>
          <a:prstGeom prst="straightConnector1">
            <a:avLst/>
          </a:prstGeom>
          <a:ln>
            <a:tailEnd type="triangle"/>
          </a:ln>
          <a:effectLst>
            <a:glow rad="101600">
              <a:schemeClr val="accent4">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106" name="Straight Arrow Connector 105">
            <a:extLst>
              <a:ext uri="{FF2B5EF4-FFF2-40B4-BE49-F238E27FC236}">
                <a16:creationId xmlns:a16="http://schemas.microsoft.com/office/drawing/2014/main" id="{BF231DFB-F90D-4A3D-9DFC-E2A70DD9AC4B}"/>
              </a:ext>
            </a:extLst>
          </p:cNvPr>
          <p:cNvCxnSpPr>
            <a:cxnSpLocks/>
            <a:stCxn id="25" idx="6"/>
            <a:endCxn id="27" idx="2"/>
          </p:cNvCxnSpPr>
          <p:nvPr/>
        </p:nvCxnSpPr>
        <p:spPr>
          <a:xfrm flipV="1">
            <a:off x="6267973" y="3279638"/>
            <a:ext cx="773186" cy="2381589"/>
          </a:xfrm>
          <a:prstGeom prst="straightConnector1">
            <a:avLst/>
          </a:prstGeom>
          <a:ln>
            <a:tailEnd type="triangle"/>
          </a:ln>
          <a:effectLst>
            <a:glow rad="101600">
              <a:schemeClr val="accent4">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B5A8C4F7-3590-47AF-89F5-2C9F51C739C5}"/>
              </a:ext>
            </a:extLst>
          </p:cNvPr>
          <p:cNvCxnSpPr>
            <a:cxnSpLocks/>
            <a:stCxn id="25" idx="6"/>
            <a:endCxn id="26" idx="2"/>
          </p:cNvCxnSpPr>
          <p:nvPr/>
        </p:nvCxnSpPr>
        <p:spPr>
          <a:xfrm flipV="1">
            <a:off x="6267973" y="2108461"/>
            <a:ext cx="773186" cy="3552766"/>
          </a:xfrm>
          <a:prstGeom prst="straightConnector1">
            <a:avLst/>
          </a:prstGeom>
          <a:ln>
            <a:tailEnd type="triangle"/>
          </a:ln>
          <a:effectLst>
            <a:glow rad="101600">
              <a:schemeClr val="accent4">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113" name="Straight Arrow Connector 112">
            <a:extLst>
              <a:ext uri="{FF2B5EF4-FFF2-40B4-BE49-F238E27FC236}">
                <a16:creationId xmlns:a16="http://schemas.microsoft.com/office/drawing/2014/main" id="{50A3370E-A30A-46D3-B3DC-A5E93B87AC3E}"/>
              </a:ext>
            </a:extLst>
          </p:cNvPr>
          <p:cNvCxnSpPr>
            <a:cxnSpLocks/>
            <a:endCxn id="30" idx="2"/>
          </p:cNvCxnSpPr>
          <p:nvPr/>
        </p:nvCxnSpPr>
        <p:spPr>
          <a:xfrm>
            <a:off x="7947170" y="2070738"/>
            <a:ext cx="1593210" cy="624174"/>
          </a:xfrm>
          <a:prstGeom prst="straightConnector1">
            <a:avLst/>
          </a:prstGeom>
          <a:ln>
            <a:tailEnd type="triangle"/>
          </a:ln>
          <a:effectLst>
            <a:glow rad="101600">
              <a:schemeClr val="accent4">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115" name="Straight Arrow Connector 114">
            <a:extLst>
              <a:ext uri="{FF2B5EF4-FFF2-40B4-BE49-F238E27FC236}">
                <a16:creationId xmlns:a16="http://schemas.microsoft.com/office/drawing/2014/main" id="{0498F266-2454-4A49-8EDC-0291EA683330}"/>
              </a:ext>
            </a:extLst>
          </p:cNvPr>
          <p:cNvCxnSpPr>
            <a:cxnSpLocks/>
            <a:stCxn id="26" idx="6"/>
            <a:endCxn id="31" idx="2"/>
          </p:cNvCxnSpPr>
          <p:nvPr/>
        </p:nvCxnSpPr>
        <p:spPr>
          <a:xfrm>
            <a:off x="7947170" y="2108461"/>
            <a:ext cx="1603696" cy="2335148"/>
          </a:xfrm>
          <a:prstGeom prst="straightConnector1">
            <a:avLst/>
          </a:prstGeom>
          <a:ln>
            <a:tailEnd type="triangle"/>
          </a:ln>
          <a:effectLst>
            <a:glow rad="101600">
              <a:schemeClr val="accent4">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F4A5D063-56B2-4CAA-9F22-776FB16762E7}"/>
              </a:ext>
            </a:extLst>
          </p:cNvPr>
          <p:cNvCxnSpPr>
            <a:cxnSpLocks/>
            <a:stCxn id="27" idx="6"/>
            <a:endCxn id="31" idx="2"/>
          </p:cNvCxnSpPr>
          <p:nvPr/>
        </p:nvCxnSpPr>
        <p:spPr>
          <a:xfrm>
            <a:off x="7947170" y="3279638"/>
            <a:ext cx="1603696" cy="1163971"/>
          </a:xfrm>
          <a:prstGeom prst="straightConnector1">
            <a:avLst/>
          </a:prstGeom>
          <a:ln>
            <a:tailEnd type="triangle"/>
          </a:ln>
          <a:effectLst>
            <a:glow rad="101600">
              <a:schemeClr val="accent4">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121" name="Straight Arrow Connector 120">
            <a:extLst>
              <a:ext uri="{FF2B5EF4-FFF2-40B4-BE49-F238E27FC236}">
                <a16:creationId xmlns:a16="http://schemas.microsoft.com/office/drawing/2014/main" id="{E617CD40-2293-4084-812E-0BE3C807A6D5}"/>
              </a:ext>
            </a:extLst>
          </p:cNvPr>
          <p:cNvCxnSpPr>
            <a:cxnSpLocks/>
            <a:stCxn id="28" idx="6"/>
            <a:endCxn id="31" idx="2"/>
          </p:cNvCxnSpPr>
          <p:nvPr/>
        </p:nvCxnSpPr>
        <p:spPr>
          <a:xfrm flipV="1">
            <a:off x="7947170" y="4443609"/>
            <a:ext cx="1603696" cy="1"/>
          </a:xfrm>
          <a:prstGeom prst="straightConnector1">
            <a:avLst/>
          </a:prstGeom>
          <a:ln>
            <a:tailEnd type="triangle"/>
          </a:ln>
          <a:effectLst>
            <a:glow rad="101600">
              <a:schemeClr val="accent4">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124" name="Straight Arrow Connector 123">
            <a:extLst>
              <a:ext uri="{FF2B5EF4-FFF2-40B4-BE49-F238E27FC236}">
                <a16:creationId xmlns:a16="http://schemas.microsoft.com/office/drawing/2014/main" id="{FB6D0423-E4C3-4FC7-A1D6-4A4DAED48B8F}"/>
              </a:ext>
            </a:extLst>
          </p:cNvPr>
          <p:cNvCxnSpPr>
            <a:cxnSpLocks/>
            <a:stCxn id="29" idx="6"/>
            <a:endCxn id="31" idx="2"/>
          </p:cNvCxnSpPr>
          <p:nvPr/>
        </p:nvCxnSpPr>
        <p:spPr>
          <a:xfrm flipV="1">
            <a:off x="7947170" y="4443609"/>
            <a:ext cx="1603696" cy="1217618"/>
          </a:xfrm>
          <a:prstGeom prst="straightConnector1">
            <a:avLst/>
          </a:prstGeom>
          <a:ln>
            <a:tailEnd type="triangle"/>
          </a:ln>
          <a:effectLst>
            <a:glow rad="101600">
              <a:schemeClr val="accent4">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127" name="Straight Arrow Connector 126">
            <a:extLst>
              <a:ext uri="{FF2B5EF4-FFF2-40B4-BE49-F238E27FC236}">
                <a16:creationId xmlns:a16="http://schemas.microsoft.com/office/drawing/2014/main" id="{A8D73E98-D5B7-4C58-BD97-A56E5DA04CE1}"/>
              </a:ext>
            </a:extLst>
          </p:cNvPr>
          <p:cNvCxnSpPr>
            <a:cxnSpLocks/>
            <a:stCxn id="29" idx="6"/>
            <a:endCxn id="30" idx="2"/>
          </p:cNvCxnSpPr>
          <p:nvPr/>
        </p:nvCxnSpPr>
        <p:spPr>
          <a:xfrm flipV="1">
            <a:off x="7947170" y="2694912"/>
            <a:ext cx="1593210" cy="2966315"/>
          </a:xfrm>
          <a:prstGeom prst="straightConnector1">
            <a:avLst/>
          </a:prstGeom>
          <a:ln>
            <a:tailEnd type="triangle"/>
          </a:ln>
          <a:effectLst>
            <a:glow rad="101600">
              <a:schemeClr val="accent4">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095A601F-9180-4311-93BB-62E007D84478}"/>
              </a:ext>
            </a:extLst>
          </p:cNvPr>
          <p:cNvCxnSpPr>
            <a:cxnSpLocks/>
            <a:stCxn id="28" idx="6"/>
            <a:endCxn id="30" idx="2"/>
          </p:cNvCxnSpPr>
          <p:nvPr/>
        </p:nvCxnSpPr>
        <p:spPr>
          <a:xfrm flipV="1">
            <a:off x="7947170" y="2694912"/>
            <a:ext cx="1593210" cy="1748698"/>
          </a:xfrm>
          <a:prstGeom prst="straightConnector1">
            <a:avLst/>
          </a:prstGeom>
          <a:ln>
            <a:tailEnd type="triangle"/>
          </a:ln>
          <a:effectLst>
            <a:glow rad="101600">
              <a:schemeClr val="accent4">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133" name="Straight Arrow Connector 132">
            <a:extLst>
              <a:ext uri="{FF2B5EF4-FFF2-40B4-BE49-F238E27FC236}">
                <a16:creationId xmlns:a16="http://schemas.microsoft.com/office/drawing/2014/main" id="{715B5D6D-12FE-417C-AEBF-6E5BFE769E8B}"/>
              </a:ext>
            </a:extLst>
          </p:cNvPr>
          <p:cNvCxnSpPr>
            <a:cxnSpLocks/>
            <a:stCxn id="27" idx="6"/>
            <a:endCxn id="30" idx="2"/>
          </p:cNvCxnSpPr>
          <p:nvPr/>
        </p:nvCxnSpPr>
        <p:spPr>
          <a:xfrm flipV="1">
            <a:off x="7947170" y="2694912"/>
            <a:ext cx="1593210" cy="584726"/>
          </a:xfrm>
          <a:prstGeom prst="straightConnector1">
            <a:avLst/>
          </a:prstGeom>
          <a:ln>
            <a:tailEnd type="triangle"/>
          </a:ln>
          <a:effectLst>
            <a:glow rad="101600">
              <a:schemeClr val="accent4">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0A642273-3E78-480B-BD2D-E24E7CCF69E5}"/>
              </a:ext>
            </a:extLst>
          </p:cNvPr>
          <p:cNvCxnSpPr>
            <a:cxnSpLocks/>
          </p:cNvCxnSpPr>
          <p:nvPr/>
        </p:nvCxnSpPr>
        <p:spPr>
          <a:xfrm>
            <a:off x="7746182" y="5762312"/>
            <a:ext cx="399528" cy="2608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5BF1585E-707A-4BBE-A814-BB25D21870EF}"/>
                  </a:ext>
                </a:extLst>
              </p:cNvPr>
              <p:cNvSpPr txBox="1"/>
              <p:nvPr/>
            </p:nvSpPr>
            <p:spPr>
              <a:xfrm>
                <a:off x="8000995" y="5892739"/>
                <a:ext cx="103324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oMath>
                  </m:oMathPara>
                </a14:m>
                <a:endParaRPr lang="en-US" sz="2400" dirty="0"/>
              </a:p>
            </p:txBody>
          </p:sp>
        </mc:Choice>
        <mc:Fallback xmlns="">
          <p:sp>
            <p:nvSpPr>
              <p:cNvPr id="146" name="TextBox 145">
                <a:extLst>
                  <a:ext uri="{FF2B5EF4-FFF2-40B4-BE49-F238E27FC236}">
                    <a16:creationId xmlns:a16="http://schemas.microsoft.com/office/drawing/2014/main" id="{5BF1585E-707A-4BBE-A814-BB25D21870EF}"/>
                  </a:ext>
                </a:extLst>
              </p:cNvPr>
              <p:cNvSpPr txBox="1">
                <a:spLocks noRot="1" noChangeAspect="1" noMove="1" noResize="1" noEditPoints="1" noAdjustHandles="1" noChangeArrowheads="1" noChangeShapeType="1" noTextEdit="1"/>
              </p:cNvSpPr>
              <p:nvPr/>
            </p:nvSpPr>
            <p:spPr>
              <a:xfrm>
                <a:off x="8000995" y="5892739"/>
                <a:ext cx="1033247" cy="369332"/>
              </a:xfrm>
              <a:prstGeom prst="rect">
                <a:avLst/>
              </a:prstGeom>
              <a:blipFill>
                <a:blip r:embed="rId2"/>
                <a:stretch>
                  <a:fillRect b="-36667"/>
                </a:stretch>
              </a:blipFill>
            </p:spPr>
            <p:txBody>
              <a:bodyPr/>
              <a:lstStyle/>
              <a:p>
                <a:r>
                  <a:rPr lang="en-US">
                    <a:noFill/>
                  </a:rPr>
                  <a:t> </a:t>
                </a:r>
              </a:p>
            </p:txBody>
          </p:sp>
        </mc:Fallback>
      </mc:AlternateContent>
      <p:cxnSp>
        <p:nvCxnSpPr>
          <p:cNvPr id="147" name="Straight Arrow Connector 146">
            <a:extLst>
              <a:ext uri="{FF2B5EF4-FFF2-40B4-BE49-F238E27FC236}">
                <a16:creationId xmlns:a16="http://schemas.microsoft.com/office/drawing/2014/main" id="{8EAA3C82-53E6-4ED2-8697-7DB84D635979}"/>
              </a:ext>
            </a:extLst>
          </p:cNvPr>
          <p:cNvCxnSpPr>
            <a:cxnSpLocks/>
          </p:cNvCxnSpPr>
          <p:nvPr/>
        </p:nvCxnSpPr>
        <p:spPr>
          <a:xfrm flipV="1">
            <a:off x="10043194" y="2175188"/>
            <a:ext cx="382224" cy="344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BD7823F8-C477-4499-9A26-892F5674CBF6}"/>
                  </a:ext>
                </a:extLst>
              </p:cNvPr>
              <p:cNvSpPr txBox="1"/>
              <p:nvPr/>
            </p:nvSpPr>
            <p:spPr>
              <a:xfrm>
                <a:off x="10456877" y="1739128"/>
                <a:ext cx="1379293" cy="369332"/>
              </a:xfrm>
              <a:prstGeom prst="rect">
                <a:avLst/>
              </a:prstGeom>
              <a:noFill/>
            </p:spPr>
            <p:txBody>
              <a:bodyPr wrap="square" lIns="0" tIns="0" rIns="0" bIns="0" rtlCol="0">
                <a:spAutoFit/>
              </a:bodyPr>
              <a:lstStyle/>
              <a:p>
                <a14:m>
                  <m:oMath xmlns:m="http://schemas.openxmlformats.org/officeDocument/2006/math">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oMath>
                </a14:m>
                <a:r>
                  <a:rPr lang="en-US" sz="2400" dirty="0"/>
                  <a:t> = 1</a:t>
                </a:r>
              </a:p>
            </p:txBody>
          </p:sp>
        </mc:Choice>
        <mc:Fallback xmlns="">
          <p:sp>
            <p:nvSpPr>
              <p:cNvPr id="149" name="TextBox 148">
                <a:extLst>
                  <a:ext uri="{FF2B5EF4-FFF2-40B4-BE49-F238E27FC236}">
                    <a16:creationId xmlns:a16="http://schemas.microsoft.com/office/drawing/2014/main" id="{BD7823F8-C477-4499-9A26-892F5674CBF6}"/>
                  </a:ext>
                </a:extLst>
              </p:cNvPr>
              <p:cNvSpPr txBox="1">
                <a:spLocks noRot="1" noChangeAspect="1" noMove="1" noResize="1" noEditPoints="1" noAdjustHandles="1" noChangeArrowheads="1" noChangeShapeType="1" noTextEdit="1"/>
              </p:cNvSpPr>
              <p:nvPr/>
            </p:nvSpPr>
            <p:spPr>
              <a:xfrm>
                <a:off x="10456877" y="1739128"/>
                <a:ext cx="1379293" cy="369332"/>
              </a:xfrm>
              <a:prstGeom prst="rect">
                <a:avLst/>
              </a:prstGeom>
              <a:blipFill>
                <a:blip r:embed="rId3"/>
                <a:stretch>
                  <a:fillRect l="-10132" t="-24590" b="-491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A12D2D20-8DD0-4E2E-BFCF-F1415718E501}"/>
                  </a:ext>
                </a:extLst>
              </p:cNvPr>
              <p:cNvSpPr txBox="1"/>
              <p:nvPr/>
            </p:nvSpPr>
            <p:spPr>
              <a:xfrm>
                <a:off x="10456877" y="5116677"/>
                <a:ext cx="1206271" cy="369332"/>
              </a:xfrm>
              <a:prstGeom prst="rect">
                <a:avLst/>
              </a:prstGeom>
              <a:noFill/>
            </p:spPr>
            <p:txBody>
              <a:bodyPr wrap="square" lIns="0" tIns="0" rIns="0" bIns="0" rtlCol="0">
                <a:spAutoFit/>
              </a:bodyPr>
              <a:lstStyle/>
              <a:p>
                <a14:m>
                  <m:oMath xmlns:m="http://schemas.openxmlformats.org/officeDocument/2006/math">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oMath>
                </a14:m>
                <a:r>
                  <a:rPr lang="en-US" sz="2400" dirty="0"/>
                  <a:t> = 0</a:t>
                </a:r>
              </a:p>
            </p:txBody>
          </p:sp>
        </mc:Choice>
        <mc:Fallback xmlns="">
          <p:sp>
            <p:nvSpPr>
              <p:cNvPr id="150" name="TextBox 149">
                <a:extLst>
                  <a:ext uri="{FF2B5EF4-FFF2-40B4-BE49-F238E27FC236}">
                    <a16:creationId xmlns:a16="http://schemas.microsoft.com/office/drawing/2014/main" id="{A12D2D20-8DD0-4E2E-BFCF-F1415718E501}"/>
                  </a:ext>
                </a:extLst>
              </p:cNvPr>
              <p:cNvSpPr txBox="1">
                <a:spLocks noRot="1" noChangeAspect="1" noMove="1" noResize="1" noEditPoints="1" noAdjustHandles="1" noChangeArrowheads="1" noChangeShapeType="1" noTextEdit="1"/>
              </p:cNvSpPr>
              <p:nvPr/>
            </p:nvSpPr>
            <p:spPr>
              <a:xfrm>
                <a:off x="10456877" y="5116677"/>
                <a:ext cx="1206271" cy="369332"/>
              </a:xfrm>
              <a:prstGeom prst="rect">
                <a:avLst/>
              </a:prstGeom>
              <a:blipFill>
                <a:blip r:embed="rId4"/>
                <a:stretch>
                  <a:fillRect l="-11616" t="-24590" r="-7071" b="-49180"/>
                </a:stretch>
              </a:blipFill>
            </p:spPr>
            <p:txBody>
              <a:bodyPr/>
              <a:lstStyle/>
              <a:p>
                <a:r>
                  <a:rPr lang="en-US">
                    <a:noFill/>
                  </a:rPr>
                  <a:t> </a:t>
                </a:r>
              </a:p>
            </p:txBody>
          </p:sp>
        </mc:Fallback>
      </mc:AlternateContent>
      <p:cxnSp>
        <p:nvCxnSpPr>
          <p:cNvPr id="151" name="Straight Arrow Connector 150">
            <a:extLst>
              <a:ext uri="{FF2B5EF4-FFF2-40B4-BE49-F238E27FC236}">
                <a16:creationId xmlns:a16="http://schemas.microsoft.com/office/drawing/2014/main" id="{A849F101-5D5A-4467-9259-886DE4F81AD3}"/>
              </a:ext>
            </a:extLst>
          </p:cNvPr>
          <p:cNvCxnSpPr>
            <a:cxnSpLocks/>
          </p:cNvCxnSpPr>
          <p:nvPr/>
        </p:nvCxnSpPr>
        <p:spPr>
          <a:xfrm>
            <a:off x="10059972" y="4699424"/>
            <a:ext cx="365446" cy="4172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6" name="TextBox 155">
            <a:extLst>
              <a:ext uri="{FF2B5EF4-FFF2-40B4-BE49-F238E27FC236}">
                <a16:creationId xmlns:a16="http://schemas.microsoft.com/office/drawing/2014/main" id="{F4CE8A9A-2CA1-40C2-97B1-9417BD929DD4}"/>
              </a:ext>
            </a:extLst>
          </p:cNvPr>
          <p:cNvSpPr txBox="1"/>
          <p:nvPr/>
        </p:nvSpPr>
        <p:spPr>
          <a:xfrm>
            <a:off x="2900840" y="1287602"/>
            <a:ext cx="808839"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Input</a:t>
            </a:r>
          </a:p>
        </p:txBody>
      </p:sp>
      <p:sp>
        <p:nvSpPr>
          <p:cNvPr id="157" name="TextBox 156">
            <a:extLst>
              <a:ext uri="{FF2B5EF4-FFF2-40B4-BE49-F238E27FC236}">
                <a16:creationId xmlns:a16="http://schemas.microsoft.com/office/drawing/2014/main" id="{3B740B09-11CC-4474-B04B-832BD50ACF9F}"/>
              </a:ext>
            </a:extLst>
          </p:cNvPr>
          <p:cNvSpPr txBox="1"/>
          <p:nvPr/>
        </p:nvSpPr>
        <p:spPr>
          <a:xfrm>
            <a:off x="5776252" y="1147087"/>
            <a:ext cx="1756627"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Hidden Layers</a:t>
            </a:r>
          </a:p>
        </p:txBody>
      </p:sp>
      <p:sp>
        <p:nvSpPr>
          <p:cNvPr id="158" name="TextBox 157">
            <a:extLst>
              <a:ext uri="{FF2B5EF4-FFF2-40B4-BE49-F238E27FC236}">
                <a16:creationId xmlns:a16="http://schemas.microsoft.com/office/drawing/2014/main" id="{F5D5054D-F6FB-4A6D-8E22-1A991BFF4D8F}"/>
              </a:ext>
            </a:extLst>
          </p:cNvPr>
          <p:cNvSpPr txBox="1"/>
          <p:nvPr/>
        </p:nvSpPr>
        <p:spPr>
          <a:xfrm>
            <a:off x="9504725" y="1290490"/>
            <a:ext cx="981163"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Output</a:t>
            </a:r>
          </a:p>
        </p:txBody>
      </p:sp>
    </p:spTree>
    <p:extLst>
      <p:ext uri="{BB962C8B-B14F-4D97-AF65-F5344CB8AC3E}">
        <p14:creationId xmlns:p14="http://schemas.microsoft.com/office/powerpoint/2010/main" val="807060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6"/>
                                        </p:tgtEl>
                                        <p:attrNameLst>
                                          <p:attrName>style.visibility</p:attrName>
                                        </p:attrNameLst>
                                      </p:cBhvr>
                                      <p:to>
                                        <p:strVal val="visible"/>
                                      </p:to>
                                    </p:set>
                                    <p:animEffect transition="in" filter="fade">
                                      <p:cBhvr>
                                        <p:cTn id="16" dur="500"/>
                                        <p:tgtEl>
                                          <p:spTgt spid="15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500"/>
                                        <p:tgtEl>
                                          <p:spTgt spid="2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fade">
                                      <p:cBhvr>
                                        <p:cTn id="66" dur="500"/>
                                        <p:tgtEl>
                                          <p:spTgt spid="25"/>
                                        </p:tgtEl>
                                      </p:cBhvr>
                                    </p:animEffect>
                                  </p:childTnLst>
                                </p:cTn>
                              </p:par>
                              <p:par>
                                <p:cTn id="67" presetID="10" presetClass="entr" presetSubtype="0" fill="hold" nodeType="withEffect">
                                  <p:stCondLst>
                                    <p:cond delay="0"/>
                                  </p:stCondLst>
                                  <p:childTnLst>
                                    <p:set>
                                      <p:cBhvr>
                                        <p:cTn id="68" dur="1" fill="hold">
                                          <p:stCondLst>
                                            <p:cond delay="0"/>
                                          </p:stCondLst>
                                        </p:cTn>
                                        <p:tgtEl>
                                          <p:spTgt spid="65"/>
                                        </p:tgtEl>
                                        <p:attrNameLst>
                                          <p:attrName>style.visibility</p:attrName>
                                        </p:attrNameLst>
                                      </p:cBhvr>
                                      <p:to>
                                        <p:strVal val="visible"/>
                                      </p:to>
                                    </p:set>
                                    <p:animEffect transition="in" filter="fade">
                                      <p:cBhvr>
                                        <p:cTn id="69" dur="500"/>
                                        <p:tgtEl>
                                          <p:spTgt spid="65"/>
                                        </p:tgtEl>
                                      </p:cBhvr>
                                    </p:animEffect>
                                  </p:childTnLst>
                                </p:cTn>
                              </p:par>
                              <p:par>
                                <p:cTn id="70" presetID="10" presetClass="entr" presetSubtype="0" fill="hold" nodeType="withEffect">
                                  <p:stCondLst>
                                    <p:cond delay="0"/>
                                  </p:stCondLst>
                                  <p:childTnLst>
                                    <p:set>
                                      <p:cBhvr>
                                        <p:cTn id="71" dur="1" fill="hold">
                                          <p:stCondLst>
                                            <p:cond delay="0"/>
                                          </p:stCondLst>
                                        </p:cTn>
                                        <p:tgtEl>
                                          <p:spTgt spid="68"/>
                                        </p:tgtEl>
                                        <p:attrNameLst>
                                          <p:attrName>style.visibility</p:attrName>
                                        </p:attrNameLst>
                                      </p:cBhvr>
                                      <p:to>
                                        <p:strVal val="visible"/>
                                      </p:to>
                                    </p:set>
                                    <p:animEffect transition="in" filter="fade">
                                      <p:cBhvr>
                                        <p:cTn id="72" dur="500"/>
                                        <p:tgtEl>
                                          <p:spTgt spid="68"/>
                                        </p:tgtEl>
                                      </p:cBhvr>
                                    </p:animEffect>
                                  </p:childTnLst>
                                </p:cTn>
                              </p:par>
                              <p:par>
                                <p:cTn id="73" presetID="10" presetClass="entr" presetSubtype="0" fill="hold" nodeType="withEffect">
                                  <p:stCondLst>
                                    <p:cond delay="0"/>
                                  </p:stCondLst>
                                  <p:childTnLst>
                                    <p:set>
                                      <p:cBhvr>
                                        <p:cTn id="74" dur="1" fill="hold">
                                          <p:stCondLst>
                                            <p:cond delay="0"/>
                                          </p:stCondLst>
                                        </p:cTn>
                                        <p:tgtEl>
                                          <p:spTgt spid="70"/>
                                        </p:tgtEl>
                                        <p:attrNameLst>
                                          <p:attrName>style.visibility</p:attrName>
                                        </p:attrNameLst>
                                      </p:cBhvr>
                                      <p:to>
                                        <p:strVal val="visible"/>
                                      </p:to>
                                    </p:set>
                                    <p:animEffect transition="in" filter="fade">
                                      <p:cBhvr>
                                        <p:cTn id="75" dur="500"/>
                                        <p:tgtEl>
                                          <p:spTgt spid="70"/>
                                        </p:tgtEl>
                                      </p:cBhvr>
                                    </p:animEffect>
                                  </p:childTnLst>
                                </p:cTn>
                              </p:par>
                              <p:par>
                                <p:cTn id="76" presetID="10" presetClass="entr" presetSubtype="0" fill="hold" nodeType="withEffect">
                                  <p:stCondLst>
                                    <p:cond delay="0"/>
                                  </p:stCondLst>
                                  <p:childTnLst>
                                    <p:set>
                                      <p:cBhvr>
                                        <p:cTn id="77" dur="1" fill="hold">
                                          <p:stCondLst>
                                            <p:cond delay="0"/>
                                          </p:stCondLst>
                                        </p:cTn>
                                        <p:tgtEl>
                                          <p:spTgt spid="72"/>
                                        </p:tgtEl>
                                        <p:attrNameLst>
                                          <p:attrName>style.visibility</p:attrName>
                                        </p:attrNameLst>
                                      </p:cBhvr>
                                      <p:to>
                                        <p:strVal val="visible"/>
                                      </p:to>
                                    </p:set>
                                    <p:animEffect transition="in" filter="fade">
                                      <p:cBhvr>
                                        <p:cTn id="78" dur="500"/>
                                        <p:tgtEl>
                                          <p:spTgt spid="72"/>
                                        </p:tgtEl>
                                      </p:cBhvr>
                                    </p:animEffect>
                                  </p:childTnLst>
                                </p:cTn>
                              </p:par>
                              <p:par>
                                <p:cTn id="79" presetID="10" presetClass="entr" presetSubtype="0" fill="hold" nodeType="withEffect">
                                  <p:stCondLst>
                                    <p:cond delay="0"/>
                                  </p:stCondLst>
                                  <p:childTnLst>
                                    <p:set>
                                      <p:cBhvr>
                                        <p:cTn id="80" dur="1" fill="hold">
                                          <p:stCondLst>
                                            <p:cond delay="0"/>
                                          </p:stCondLst>
                                        </p:cTn>
                                        <p:tgtEl>
                                          <p:spTgt spid="77"/>
                                        </p:tgtEl>
                                        <p:attrNameLst>
                                          <p:attrName>style.visibility</p:attrName>
                                        </p:attrNameLst>
                                      </p:cBhvr>
                                      <p:to>
                                        <p:strVal val="visible"/>
                                      </p:to>
                                    </p:set>
                                    <p:animEffect transition="in" filter="fade">
                                      <p:cBhvr>
                                        <p:cTn id="81" dur="500"/>
                                        <p:tgtEl>
                                          <p:spTgt spid="77"/>
                                        </p:tgtEl>
                                      </p:cBhvr>
                                    </p:animEffect>
                                  </p:childTnLst>
                                </p:cTn>
                              </p:par>
                              <p:par>
                                <p:cTn id="82" presetID="10" presetClass="entr" presetSubtype="0" fill="hold" nodeType="withEffect">
                                  <p:stCondLst>
                                    <p:cond delay="0"/>
                                  </p:stCondLst>
                                  <p:childTnLst>
                                    <p:set>
                                      <p:cBhvr>
                                        <p:cTn id="83" dur="1" fill="hold">
                                          <p:stCondLst>
                                            <p:cond delay="0"/>
                                          </p:stCondLst>
                                        </p:cTn>
                                        <p:tgtEl>
                                          <p:spTgt spid="80"/>
                                        </p:tgtEl>
                                        <p:attrNameLst>
                                          <p:attrName>style.visibility</p:attrName>
                                        </p:attrNameLst>
                                      </p:cBhvr>
                                      <p:to>
                                        <p:strVal val="visible"/>
                                      </p:to>
                                    </p:set>
                                    <p:animEffect transition="in" filter="fade">
                                      <p:cBhvr>
                                        <p:cTn id="84" dur="500"/>
                                        <p:tgtEl>
                                          <p:spTgt spid="80"/>
                                        </p:tgtEl>
                                      </p:cBhvr>
                                    </p:animEffect>
                                  </p:childTnLst>
                                </p:cTn>
                              </p:par>
                              <p:par>
                                <p:cTn id="85" presetID="10" presetClass="entr" presetSubtype="0" fill="hold" nodeType="withEffect">
                                  <p:stCondLst>
                                    <p:cond delay="0"/>
                                  </p:stCondLst>
                                  <p:childTnLst>
                                    <p:set>
                                      <p:cBhvr>
                                        <p:cTn id="86" dur="1" fill="hold">
                                          <p:stCondLst>
                                            <p:cond delay="0"/>
                                          </p:stCondLst>
                                        </p:cTn>
                                        <p:tgtEl>
                                          <p:spTgt spid="83"/>
                                        </p:tgtEl>
                                        <p:attrNameLst>
                                          <p:attrName>style.visibility</p:attrName>
                                        </p:attrNameLst>
                                      </p:cBhvr>
                                      <p:to>
                                        <p:strVal val="visible"/>
                                      </p:to>
                                    </p:set>
                                    <p:animEffect transition="in" filter="fade">
                                      <p:cBhvr>
                                        <p:cTn id="87" dur="500"/>
                                        <p:tgtEl>
                                          <p:spTgt spid="83"/>
                                        </p:tgtEl>
                                      </p:cBhvr>
                                    </p:animEffect>
                                  </p:childTnLst>
                                </p:cTn>
                              </p:par>
                              <p:par>
                                <p:cTn id="88" presetID="10" presetClass="entr" presetSubtype="0" fill="hold" nodeType="withEffect">
                                  <p:stCondLst>
                                    <p:cond delay="0"/>
                                  </p:stCondLst>
                                  <p:childTnLst>
                                    <p:set>
                                      <p:cBhvr>
                                        <p:cTn id="89" dur="1" fill="hold">
                                          <p:stCondLst>
                                            <p:cond delay="0"/>
                                          </p:stCondLst>
                                        </p:cTn>
                                        <p:tgtEl>
                                          <p:spTgt spid="86"/>
                                        </p:tgtEl>
                                        <p:attrNameLst>
                                          <p:attrName>style.visibility</p:attrName>
                                        </p:attrNameLst>
                                      </p:cBhvr>
                                      <p:to>
                                        <p:strVal val="visible"/>
                                      </p:to>
                                    </p:set>
                                    <p:animEffect transition="in" filter="fade">
                                      <p:cBhvr>
                                        <p:cTn id="90" dur="500"/>
                                        <p:tgtEl>
                                          <p:spTgt spid="86"/>
                                        </p:tgtEl>
                                      </p:cBhvr>
                                    </p:animEffect>
                                  </p:childTnLst>
                                </p:cTn>
                              </p:par>
                              <p:par>
                                <p:cTn id="91" presetID="10" presetClass="entr" presetSubtype="0" fill="hold" nodeType="withEffect">
                                  <p:stCondLst>
                                    <p:cond delay="0"/>
                                  </p:stCondLst>
                                  <p:childTnLst>
                                    <p:set>
                                      <p:cBhvr>
                                        <p:cTn id="92" dur="1" fill="hold">
                                          <p:stCondLst>
                                            <p:cond delay="0"/>
                                          </p:stCondLst>
                                        </p:cTn>
                                        <p:tgtEl>
                                          <p:spTgt spid="88"/>
                                        </p:tgtEl>
                                        <p:attrNameLst>
                                          <p:attrName>style.visibility</p:attrName>
                                        </p:attrNameLst>
                                      </p:cBhvr>
                                      <p:to>
                                        <p:strVal val="visible"/>
                                      </p:to>
                                    </p:set>
                                    <p:animEffect transition="in" filter="fade">
                                      <p:cBhvr>
                                        <p:cTn id="93" dur="500"/>
                                        <p:tgtEl>
                                          <p:spTgt spid="88"/>
                                        </p:tgtEl>
                                      </p:cBhvr>
                                    </p:animEffect>
                                  </p:childTnLst>
                                </p:cTn>
                              </p:par>
                              <p:par>
                                <p:cTn id="94" presetID="10" presetClass="entr" presetSubtype="0" fill="hold" nodeType="withEffect">
                                  <p:stCondLst>
                                    <p:cond delay="0"/>
                                  </p:stCondLst>
                                  <p:childTnLst>
                                    <p:set>
                                      <p:cBhvr>
                                        <p:cTn id="95" dur="1" fill="hold">
                                          <p:stCondLst>
                                            <p:cond delay="0"/>
                                          </p:stCondLst>
                                        </p:cTn>
                                        <p:tgtEl>
                                          <p:spTgt spid="93"/>
                                        </p:tgtEl>
                                        <p:attrNameLst>
                                          <p:attrName>style.visibility</p:attrName>
                                        </p:attrNameLst>
                                      </p:cBhvr>
                                      <p:to>
                                        <p:strVal val="visible"/>
                                      </p:to>
                                    </p:set>
                                    <p:animEffect transition="in" filter="fade">
                                      <p:cBhvr>
                                        <p:cTn id="96" dur="500"/>
                                        <p:tgtEl>
                                          <p:spTgt spid="93"/>
                                        </p:tgtEl>
                                      </p:cBhvr>
                                    </p:animEffect>
                                  </p:childTnLst>
                                </p:cTn>
                              </p:par>
                              <p:par>
                                <p:cTn id="97" presetID="10" presetClass="entr" presetSubtype="0" fill="hold" nodeType="withEffect">
                                  <p:stCondLst>
                                    <p:cond delay="0"/>
                                  </p:stCondLst>
                                  <p:childTnLst>
                                    <p:set>
                                      <p:cBhvr>
                                        <p:cTn id="98" dur="1" fill="hold">
                                          <p:stCondLst>
                                            <p:cond delay="0"/>
                                          </p:stCondLst>
                                        </p:cTn>
                                        <p:tgtEl>
                                          <p:spTgt spid="96"/>
                                        </p:tgtEl>
                                        <p:attrNameLst>
                                          <p:attrName>style.visibility</p:attrName>
                                        </p:attrNameLst>
                                      </p:cBhvr>
                                      <p:to>
                                        <p:strVal val="visible"/>
                                      </p:to>
                                    </p:set>
                                    <p:animEffect transition="in" filter="fade">
                                      <p:cBhvr>
                                        <p:cTn id="99" dur="500"/>
                                        <p:tgtEl>
                                          <p:spTgt spid="96"/>
                                        </p:tgtEl>
                                      </p:cBhvr>
                                    </p:animEffect>
                                  </p:childTnLst>
                                </p:cTn>
                              </p:par>
                              <p:par>
                                <p:cTn id="100" presetID="10" presetClass="entr" presetSubtype="0" fill="hold" nodeType="withEffect">
                                  <p:stCondLst>
                                    <p:cond delay="0"/>
                                  </p:stCondLst>
                                  <p:childTnLst>
                                    <p:set>
                                      <p:cBhvr>
                                        <p:cTn id="101" dur="1" fill="hold">
                                          <p:stCondLst>
                                            <p:cond delay="0"/>
                                          </p:stCondLst>
                                        </p:cTn>
                                        <p:tgtEl>
                                          <p:spTgt spid="99"/>
                                        </p:tgtEl>
                                        <p:attrNameLst>
                                          <p:attrName>style.visibility</p:attrName>
                                        </p:attrNameLst>
                                      </p:cBhvr>
                                      <p:to>
                                        <p:strVal val="visible"/>
                                      </p:to>
                                    </p:set>
                                    <p:animEffect transition="in" filter="fade">
                                      <p:cBhvr>
                                        <p:cTn id="102" dur="500"/>
                                        <p:tgtEl>
                                          <p:spTgt spid="99"/>
                                        </p:tgtEl>
                                      </p:cBhvr>
                                    </p:animEffect>
                                  </p:childTnLst>
                                </p:cTn>
                              </p:par>
                              <p:par>
                                <p:cTn id="103" presetID="10" presetClass="entr" presetSubtype="0" fill="hold" nodeType="withEffect">
                                  <p:stCondLst>
                                    <p:cond delay="0"/>
                                  </p:stCondLst>
                                  <p:childTnLst>
                                    <p:set>
                                      <p:cBhvr>
                                        <p:cTn id="104" dur="1" fill="hold">
                                          <p:stCondLst>
                                            <p:cond delay="0"/>
                                          </p:stCondLst>
                                        </p:cTn>
                                        <p:tgtEl>
                                          <p:spTgt spid="102"/>
                                        </p:tgtEl>
                                        <p:attrNameLst>
                                          <p:attrName>style.visibility</p:attrName>
                                        </p:attrNameLst>
                                      </p:cBhvr>
                                      <p:to>
                                        <p:strVal val="visible"/>
                                      </p:to>
                                    </p:set>
                                    <p:animEffect transition="in" filter="fade">
                                      <p:cBhvr>
                                        <p:cTn id="105" dur="500"/>
                                        <p:tgtEl>
                                          <p:spTgt spid="102"/>
                                        </p:tgtEl>
                                      </p:cBhvr>
                                    </p:animEffect>
                                  </p:childTnLst>
                                </p:cTn>
                              </p:par>
                              <p:par>
                                <p:cTn id="106" presetID="10" presetClass="entr" presetSubtype="0" fill="hold" nodeType="withEffect">
                                  <p:stCondLst>
                                    <p:cond delay="0"/>
                                  </p:stCondLst>
                                  <p:childTnLst>
                                    <p:set>
                                      <p:cBhvr>
                                        <p:cTn id="107" dur="1" fill="hold">
                                          <p:stCondLst>
                                            <p:cond delay="0"/>
                                          </p:stCondLst>
                                        </p:cTn>
                                        <p:tgtEl>
                                          <p:spTgt spid="106"/>
                                        </p:tgtEl>
                                        <p:attrNameLst>
                                          <p:attrName>style.visibility</p:attrName>
                                        </p:attrNameLst>
                                      </p:cBhvr>
                                      <p:to>
                                        <p:strVal val="visible"/>
                                      </p:to>
                                    </p:set>
                                    <p:animEffect transition="in" filter="fade">
                                      <p:cBhvr>
                                        <p:cTn id="108" dur="500"/>
                                        <p:tgtEl>
                                          <p:spTgt spid="106"/>
                                        </p:tgtEl>
                                      </p:cBhvr>
                                    </p:animEffect>
                                  </p:childTnLst>
                                </p:cTn>
                              </p:par>
                              <p:par>
                                <p:cTn id="109" presetID="10" presetClass="entr" presetSubtype="0" fill="hold" nodeType="withEffect">
                                  <p:stCondLst>
                                    <p:cond delay="0"/>
                                  </p:stCondLst>
                                  <p:childTnLst>
                                    <p:set>
                                      <p:cBhvr>
                                        <p:cTn id="110" dur="1" fill="hold">
                                          <p:stCondLst>
                                            <p:cond delay="0"/>
                                          </p:stCondLst>
                                        </p:cTn>
                                        <p:tgtEl>
                                          <p:spTgt spid="109"/>
                                        </p:tgtEl>
                                        <p:attrNameLst>
                                          <p:attrName>style.visibility</p:attrName>
                                        </p:attrNameLst>
                                      </p:cBhvr>
                                      <p:to>
                                        <p:strVal val="visible"/>
                                      </p:to>
                                    </p:set>
                                    <p:animEffect transition="in" filter="fade">
                                      <p:cBhvr>
                                        <p:cTn id="111" dur="500"/>
                                        <p:tgtEl>
                                          <p:spTgt spid="109"/>
                                        </p:tgtEl>
                                      </p:cBhvr>
                                    </p:animEffect>
                                  </p:childTnLst>
                                </p:cTn>
                              </p:par>
                              <p:par>
                                <p:cTn id="112" presetID="10" presetClass="entr" presetSubtype="0" fill="hold" nodeType="withEffect">
                                  <p:stCondLst>
                                    <p:cond delay="0"/>
                                  </p:stCondLst>
                                  <p:childTnLst>
                                    <p:set>
                                      <p:cBhvr>
                                        <p:cTn id="113" dur="1" fill="hold">
                                          <p:stCondLst>
                                            <p:cond delay="0"/>
                                          </p:stCondLst>
                                        </p:cTn>
                                        <p:tgtEl>
                                          <p:spTgt spid="20"/>
                                        </p:tgtEl>
                                        <p:attrNameLst>
                                          <p:attrName>style.visibility</p:attrName>
                                        </p:attrNameLst>
                                      </p:cBhvr>
                                      <p:to>
                                        <p:strVal val="visible"/>
                                      </p:to>
                                    </p:set>
                                    <p:animEffect transition="in" filter="fade">
                                      <p:cBhvr>
                                        <p:cTn id="114" dur="500"/>
                                        <p:tgtEl>
                                          <p:spTgt spid="20"/>
                                        </p:tgtEl>
                                      </p:cBhvr>
                                    </p:animEffect>
                                  </p:childTnLst>
                                </p:cTn>
                              </p:par>
                              <p:par>
                                <p:cTn id="115" presetID="10" presetClass="entr" presetSubtype="0" fill="hold" nodeType="withEffect">
                                  <p:stCondLst>
                                    <p:cond delay="0"/>
                                  </p:stCondLst>
                                  <p:childTnLst>
                                    <p:set>
                                      <p:cBhvr>
                                        <p:cTn id="116" dur="1" fill="hold">
                                          <p:stCondLst>
                                            <p:cond delay="0"/>
                                          </p:stCondLst>
                                        </p:cTn>
                                        <p:tgtEl>
                                          <p:spTgt spid="33"/>
                                        </p:tgtEl>
                                        <p:attrNameLst>
                                          <p:attrName>style.visibility</p:attrName>
                                        </p:attrNameLst>
                                      </p:cBhvr>
                                      <p:to>
                                        <p:strVal val="visible"/>
                                      </p:to>
                                    </p:set>
                                    <p:animEffect transition="in" filter="fade">
                                      <p:cBhvr>
                                        <p:cTn id="117" dur="500"/>
                                        <p:tgtEl>
                                          <p:spTgt spid="33"/>
                                        </p:tgtEl>
                                      </p:cBhvr>
                                    </p:animEffect>
                                  </p:childTnLst>
                                </p:cTn>
                              </p:par>
                              <p:par>
                                <p:cTn id="118" presetID="10" presetClass="entr" presetSubtype="0" fill="hold" nodeType="withEffect">
                                  <p:stCondLst>
                                    <p:cond delay="0"/>
                                  </p:stCondLst>
                                  <p:childTnLst>
                                    <p:set>
                                      <p:cBhvr>
                                        <p:cTn id="119" dur="1" fill="hold">
                                          <p:stCondLst>
                                            <p:cond delay="0"/>
                                          </p:stCondLst>
                                        </p:cTn>
                                        <p:tgtEl>
                                          <p:spTgt spid="36"/>
                                        </p:tgtEl>
                                        <p:attrNameLst>
                                          <p:attrName>style.visibility</p:attrName>
                                        </p:attrNameLst>
                                      </p:cBhvr>
                                      <p:to>
                                        <p:strVal val="visible"/>
                                      </p:to>
                                    </p:set>
                                    <p:animEffect transition="in" filter="fade">
                                      <p:cBhvr>
                                        <p:cTn id="120" dur="500"/>
                                        <p:tgtEl>
                                          <p:spTgt spid="36"/>
                                        </p:tgtEl>
                                      </p:cBhvr>
                                    </p:animEffect>
                                  </p:childTnLst>
                                </p:cTn>
                              </p:par>
                              <p:par>
                                <p:cTn id="121" presetID="10" presetClass="entr" presetSubtype="0" fill="hold" nodeType="withEffect">
                                  <p:stCondLst>
                                    <p:cond delay="0"/>
                                  </p:stCondLst>
                                  <p:childTnLst>
                                    <p:set>
                                      <p:cBhvr>
                                        <p:cTn id="122" dur="1" fill="hold">
                                          <p:stCondLst>
                                            <p:cond delay="0"/>
                                          </p:stCondLst>
                                        </p:cTn>
                                        <p:tgtEl>
                                          <p:spTgt spid="37"/>
                                        </p:tgtEl>
                                        <p:attrNameLst>
                                          <p:attrName>style.visibility</p:attrName>
                                        </p:attrNameLst>
                                      </p:cBhvr>
                                      <p:to>
                                        <p:strVal val="visible"/>
                                      </p:to>
                                    </p:set>
                                    <p:animEffect transition="in" filter="fade">
                                      <p:cBhvr>
                                        <p:cTn id="123" dur="500"/>
                                        <p:tgtEl>
                                          <p:spTgt spid="37"/>
                                        </p:tgtEl>
                                      </p:cBhvr>
                                    </p:animEffect>
                                  </p:childTnLst>
                                </p:cTn>
                              </p:par>
                              <p:par>
                                <p:cTn id="124" presetID="10" presetClass="entr" presetSubtype="0" fill="hold" nodeType="withEffect">
                                  <p:stCondLst>
                                    <p:cond delay="0"/>
                                  </p:stCondLst>
                                  <p:childTnLst>
                                    <p:set>
                                      <p:cBhvr>
                                        <p:cTn id="125" dur="1" fill="hold">
                                          <p:stCondLst>
                                            <p:cond delay="0"/>
                                          </p:stCondLst>
                                        </p:cTn>
                                        <p:tgtEl>
                                          <p:spTgt spid="42"/>
                                        </p:tgtEl>
                                        <p:attrNameLst>
                                          <p:attrName>style.visibility</p:attrName>
                                        </p:attrNameLst>
                                      </p:cBhvr>
                                      <p:to>
                                        <p:strVal val="visible"/>
                                      </p:to>
                                    </p:set>
                                    <p:animEffect transition="in" filter="fade">
                                      <p:cBhvr>
                                        <p:cTn id="126" dur="500"/>
                                        <p:tgtEl>
                                          <p:spTgt spid="42"/>
                                        </p:tgtEl>
                                      </p:cBhvr>
                                    </p:animEffect>
                                  </p:childTnLst>
                                </p:cTn>
                              </p:par>
                              <p:par>
                                <p:cTn id="127" presetID="10" presetClass="entr" presetSubtype="0" fill="hold" nodeType="withEffect">
                                  <p:stCondLst>
                                    <p:cond delay="0"/>
                                  </p:stCondLst>
                                  <p:childTnLst>
                                    <p:set>
                                      <p:cBhvr>
                                        <p:cTn id="128" dur="1" fill="hold">
                                          <p:stCondLst>
                                            <p:cond delay="0"/>
                                          </p:stCondLst>
                                        </p:cTn>
                                        <p:tgtEl>
                                          <p:spTgt spid="45"/>
                                        </p:tgtEl>
                                        <p:attrNameLst>
                                          <p:attrName>style.visibility</p:attrName>
                                        </p:attrNameLst>
                                      </p:cBhvr>
                                      <p:to>
                                        <p:strVal val="visible"/>
                                      </p:to>
                                    </p:set>
                                    <p:animEffect transition="in" filter="fade">
                                      <p:cBhvr>
                                        <p:cTn id="129" dur="500"/>
                                        <p:tgtEl>
                                          <p:spTgt spid="45"/>
                                        </p:tgtEl>
                                      </p:cBhvr>
                                    </p:animEffect>
                                  </p:childTnLst>
                                </p:cTn>
                              </p:par>
                              <p:par>
                                <p:cTn id="130" presetID="10" presetClass="entr" presetSubtype="0" fill="hold" nodeType="withEffect">
                                  <p:stCondLst>
                                    <p:cond delay="0"/>
                                  </p:stCondLst>
                                  <p:childTnLst>
                                    <p:set>
                                      <p:cBhvr>
                                        <p:cTn id="131" dur="1" fill="hold">
                                          <p:stCondLst>
                                            <p:cond delay="0"/>
                                          </p:stCondLst>
                                        </p:cTn>
                                        <p:tgtEl>
                                          <p:spTgt spid="47"/>
                                        </p:tgtEl>
                                        <p:attrNameLst>
                                          <p:attrName>style.visibility</p:attrName>
                                        </p:attrNameLst>
                                      </p:cBhvr>
                                      <p:to>
                                        <p:strVal val="visible"/>
                                      </p:to>
                                    </p:set>
                                    <p:animEffect transition="in" filter="fade">
                                      <p:cBhvr>
                                        <p:cTn id="132" dur="500"/>
                                        <p:tgtEl>
                                          <p:spTgt spid="47"/>
                                        </p:tgtEl>
                                      </p:cBhvr>
                                    </p:animEffect>
                                  </p:childTnLst>
                                </p:cTn>
                              </p:par>
                              <p:par>
                                <p:cTn id="133" presetID="10" presetClass="entr" presetSubtype="0" fill="hold" nodeType="withEffect">
                                  <p:stCondLst>
                                    <p:cond delay="0"/>
                                  </p:stCondLst>
                                  <p:childTnLst>
                                    <p:set>
                                      <p:cBhvr>
                                        <p:cTn id="134" dur="1" fill="hold">
                                          <p:stCondLst>
                                            <p:cond delay="0"/>
                                          </p:stCondLst>
                                        </p:cTn>
                                        <p:tgtEl>
                                          <p:spTgt spid="48"/>
                                        </p:tgtEl>
                                        <p:attrNameLst>
                                          <p:attrName>style.visibility</p:attrName>
                                        </p:attrNameLst>
                                      </p:cBhvr>
                                      <p:to>
                                        <p:strVal val="visible"/>
                                      </p:to>
                                    </p:set>
                                    <p:animEffect transition="in" filter="fade">
                                      <p:cBhvr>
                                        <p:cTn id="135" dur="500"/>
                                        <p:tgtEl>
                                          <p:spTgt spid="48"/>
                                        </p:tgtEl>
                                      </p:cBhvr>
                                    </p:animEffect>
                                  </p:childTnLst>
                                </p:cTn>
                              </p:par>
                              <p:par>
                                <p:cTn id="136" presetID="10" presetClass="entr" presetSubtype="0" fill="hold" nodeType="withEffect">
                                  <p:stCondLst>
                                    <p:cond delay="0"/>
                                  </p:stCondLst>
                                  <p:childTnLst>
                                    <p:set>
                                      <p:cBhvr>
                                        <p:cTn id="137" dur="1" fill="hold">
                                          <p:stCondLst>
                                            <p:cond delay="0"/>
                                          </p:stCondLst>
                                        </p:cTn>
                                        <p:tgtEl>
                                          <p:spTgt spid="53"/>
                                        </p:tgtEl>
                                        <p:attrNameLst>
                                          <p:attrName>style.visibility</p:attrName>
                                        </p:attrNameLst>
                                      </p:cBhvr>
                                      <p:to>
                                        <p:strVal val="visible"/>
                                      </p:to>
                                    </p:set>
                                    <p:animEffect transition="in" filter="fade">
                                      <p:cBhvr>
                                        <p:cTn id="138" dur="500"/>
                                        <p:tgtEl>
                                          <p:spTgt spid="53"/>
                                        </p:tgtEl>
                                      </p:cBhvr>
                                    </p:animEffect>
                                  </p:childTnLst>
                                </p:cTn>
                              </p:par>
                              <p:par>
                                <p:cTn id="139" presetID="10" presetClass="entr" presetSubtype="0" fill="hold" nodeType="withEffect">
                                  <p:stCondLst>
                                    <p:cond delay="0"/>
                                  </p:stCondLst>
                                  <p:childTnLst>
                                    <p:set>
                                      <p:cBhvr>
                                        <p:cTn id="140" dur="1" fill="hold">
                                          <p:stCondLst>
                                            <p:cond delay="0"/>
                                          </p:stCondLst>
                                        </p:cTn>
                                        <p:tgtEl>
                                          <p:spTgt spid="56"/>
                                        </p:tgtEl>
                                        <p:attrNameLst>
                                          <p:attrName>style.visibility</p:attrName>
                                        </p:attrNameLst>
                                      </p:cBhvr>
                                      <p:to>
                                        <p:strVal val="visible"/>
                                      </p:to>
                                    </p:set>
                                    <p:animEffect transition="in" filter="fade">
                                      <p:cBhvr>
                                        <p:cTn id="141" dur="500"/>
                                        <p:tgtEl>
                                          <p:spTgt spid="56"/>
                                        </p:tgtEl>
                                      </p:cBhvr>
                                    </p:animEffect>
                                  </p:childTnLst>
                                </p:cTn>
                              </p:par>
                              <p:par>
                                <p:cTn id="142" presetID="10" presetClass="entr" presetSubtype="0" fill="hold" nodeType="withEffect">
                                  <p:stCondLst>
                                    <p:cond delay="0"/>
                                  </p:stCondLst>
                                  <p:childTnLst>
                                    <p:set>
                                      <p:cBhvr>
                                        <p:cTn id="143" dur="1" fill="hold">
                                          <p:stCondLst>
                                            <p:cond delay="0"/>
                                          </p:stCondLst>
                                        </p:cTn>
                                        <p:tgtEl>
                                          <p:spTgt spid="59"/>
                                        </p:tgtEl>
                                        <p:attrNameLst>
                                          <p:attrName>style.visibility</p:attrName>
                                        </p:attrNameLst>
                                      </p:cBhvr>
                                      <p:to>
                                        <p:strVal val="visible"/>
                                      </p:to>
                                    </p:set>
                                    <p:animEffect transition="in" filter="fade">
                                      <p:cBhvr>
                                        <p:cTn id="144" dur="500"/>
                                        <p:tgtEl>
                                          <p:spTgt spid="59"/>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157"/>
                                        </p:tgtEl>
                                        <p:attrNameLst>
                                          <p:attrName>style.visibility</p:attrName>
                                        </p:attrNameLst>
                                      </p:cBhvr>
                                      <p:to>
                                        <p:strVal val="visible"/>
                                      </p:to>
                                    </p:set>
                                    <p:animEffect transition="in" filter="fade">
                                      <p:cBhvr>
                                        <p:cTn id="147" dur="500"/>
                                        <p:tgtEl>
                                          <p:spTgt spid="157"/>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nodeType="clickEffect">
                                  <p:stCondLst>
                                    <p:cond delay="0"/>
                                  </p:stCondLst>
                                  <p:childTnLst>
                                    <p:set>
                                      <p:cBhvr>
                                        <p:cTn id="151" dur="1" fill="hold">
                                          <p:stCondLst>
                                            <p:cond delay="0"/>
                                          </p:stCondLst>
                                        </p:cTn>
                                        <p:tgtEl>
                                          <p:spTgt spid="136"/>
                                        </p:tgtEl>
                                        <p:attrNameLst>
                                          <p:attrName>style.visibility</p:attrName>
                                        </p:attrNameLst>
                                      </p:cBhvr>
                                      <p:to>
                                        <p:strVal val="visible"/>
                                      </p:to>
                                    </p:set>
                                    <p:animEffect transition="in" filter="fade">
                                      <p:cBhvr>
                                        <p:cTn id="152" dur="500"/>
                                        <p:tgtEl>
                                          <p:spTgt spid="136"/>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146"/>
                                        </p:tgtEl>
                                        <p:attrNameLst>
                                          <p:attrName>style.visibility</p:attrName>
                                        </p:attrNameLst>
                                      </p:cBhvr>
                                      <p:to>
                                        <p:strVal val="visible"/>
                                      </p:to>
                                    </p:set>
                                    <p:animEffect transition="in" filter="fade">
                                      <p:cBhvr>
                                        <p:cTn id="155" dur="500"/>
                                        <p:tgtEl>
                                          <p:spTgt spid="146"/>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ntr" presetSubtype="0" fill="hold" grpId="0" nodeType="clickEffect">
                                  <p:stCondLst>
                                    <p:cond delay="0"/>
                                  </p:stCondLst>
                                  <p:childTnLst>
                                    <p:set>
                                      <p:cBhvr>
                                        <p:cTn id="159" dur="1" fill="hold">
                                          <p:stCondLst>
                                            <p:cond delay="0"/>
                                          </p:stCondLst>
                                        </p:cTn>
                                        <p:tgtEl>
                                          <p:spTgt spid="31"/>
                                        </p:tgtEl>
                                        <p:attrNameLst>
                                          <p:attrName>style.visibility</p:attrName>
                                        </p:attrNameLst>
                                      </p:cBhvr>
                                      <p:to>
                                        <p:strVal val="visible"/>
                                      </p:to>
                                    </p:set>
                                    <p:animEffect transition="in" filter="fade">
                                      <p:cBhvr>
                                        <p:cTn id="160" dur="500"/>
                                        <p:tgtEl>
                                          <p:spTgt spid="31"/>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30"/>
                                        </p:tgtEl>
                                        <p:attrNameLst>
                                          <p:attrName>style.visibility</p:attrName>
                                        </p:attrNameLst>
                                      </p:cBhvr>
                                      <p:to>
                                        <p:strVal val="visible"/>
                                      </p:to>
                                    </p:set>
                                    <p:animEffect transition="in" filter="fade">
                                      <p:cBhvr>
                                        <p:cTn id="163" dur="500"/>
                                        <p:tgtEl>
                                          <p:spTgt spid="30"/>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158"/>
                                        </p:tgtEl>
                                        <p:attrNameLst>
                                          <p:attrName>style.visibility</p:attrName>
                                        </p:attrNameLst>
                                      </p:cBhvr>
                                      <p:to>
                                        <p:strVal val="visible"/>
                                      </p:to>
                                    </p:set>
                                    <p:animEffect transition="in" filter="fade">
                                      <p:cBhvr>
                                        <p:cTn id="166" dur="500"/>
                                        <p:tgtEl>
                                          <p:spTgt spid="158"/>
                                        </p:tgtEl>
                                      </p:cBhvr>
                                    </p:animEffect>
                                  </p:childTnLst>
                                </p:cTn>
                              </p:par>
                              <p:par>
                                <p:cTn id="167" presetID="10" presetClass="entr" presetSubtype="0" fill="hold" nodeType="withEffect">
                                  <p:stCondLst>
                                    <p:cond delay="0"/>
                                  </p:stCondLst>
                                  <p:childTnLst>
                                    <p:set>
                                      <p:cBhvr>
                                        <p:cTn id="168" dur="1" fill="hold">
                                          <p:stCondLst>
                                            <p:cond delay="0"/>
                                          </p:stCondLst>
                                        </p:cTn>
                                        <p:tgtEl>
                                          <p:spTgt spid="113"/>
                                        </p:tgtEl>
                                        <p:attrNameLst>
                                          <p:attrName>style.visibility</p:attrName>
                                        </p:attrNameLst>
                                      </p:cBhvr>
                                      <p:to>
                                        <p:strVal val="visible"/>
                                      </p:to>
                                    </p:set>
                                    <p:animEffect transition="in" filter="fade">
                                      <p:cBhvr>
                                        <p:cTn id="169" dur="500"/>
                                        <p:tgtEl>
                                          <p:spTgt spid="113"/>
                                        </p:tgtEl>
                                      </p:cBhvr>
                                    </p:animEffect>
                                  </p:childTnLst>
                                </p:cTn>
                              </p:par>
                              <p:par>
                                <p:cTn id="170" presetID="10" presetClass="entr" presetSubtype="0" fill="hold" nodeType="withEffect">
                                  <p:stCondLst>
                                    <p:cond delay="0"/>
                                  </p:stCondLst>
                                  <p:childTnLst>
                                    <p:set>
                                      <p:cBhvr>
                                        <p:cTn id="171" dur="1" fill="hold">
                                          <p:stCondLst>
                                            <p:cond delay="0"/>
                                          </p:stCondLst>
                                        </p:cTn>
                                        <p:tgtEl>
                                          <p:spTgt spid="115"/>
                                        </p:tgtEl>
                                        <p:attrNameLst>
                                          <p:attrName>style.visibility</p:attrName>
                                        </p:attrNameLst>
                                      </p:cBhvr>
                                      <p:to>
                                        <p:strVal val="visible"/>
                                      </p:to>
                                    </p:set>
                                    <p:animEffect transition="in" filter="fade">
                                      <p:cBhvr>
                                        <p:cTn id="172" dur="500"/>
                                        <p:tgtEl>
                                          <p:spTgt spid="115"/>
                                        </p:tgtEl>
                                      </p:cBhvr>
                                    </p:animEffect>
                                  </p:childTnLst>
                                </p:cTn>
                              </p:par>
                              <p:par>
                                <p:cTn id="173" presetID="10" presetClass="entr" presetSubtype="0" fill="hold" nodeType="withEffect">
                                  <p:stCondLst>
                                    <p:cond delay="0"/>
                                  </p:stCondLst>
                                  <p:childTnLst>
                                    <p:set>
                                      <p:cBhvr>
                                        <p:cTn id="174" dur="1" fill="hold">
                                          <p:stCondLst>
                                            <p:cond delay="0"/>
                                          </p:stCondLst>
                                        </p:cTn>
                                        <p:tgtEl>
                                          <p:spTgt spid="118"/>
                                        </p:tgtEl>
                                        <p:attrNameLst>
                                          <p:attrName>style.visibility</p:attrName>
                                        </p:attrNameLst>
                                      </p:cBhvr>
                                      <p:to>
                                        <p:strVal val="visible"/>
                                      </p:to>
                                    </p:set>
                                    <p:animEffect transition="in" filter="fade">
                                      <p:cBhvr>
                                        <p:cTn id="175" dur="500"/>
                                        <p:tgtEl>
                                          <p:spTgt spid="118"/>
                                        </p:tgtEl>
                                      </p:cBhvr>
                                    </p:animEffect>
                                  </p:childTnLst>
                                </p:cTn>
                              </p:par>
                              <p:par>
                                <p:cTn id="176" presetID="10" presetClass="entr" presetSubtype="0" fill="hold" nodeType="withEffect">
                                  <p:stCondLst>
                                    <p:cond delay="0"/>
                                  </p:stCondLst>
                                  <p:childTnLst>
                                    <p:set>
                                      <p:cBhvr>
                                        <p:cTn id="177" dur="1" fill="hold">
                                          <p:stCondLst>
                                            <p:cond delay="0"/>
                                          </p:stCondLst>
                                        </p:cTn>
                                        <p:tgtEl>
                                          <p:spTgt spid="121"/>
                                        </p:tgtEl>
                                        <p:attrNameLst>
                                          <p:attrName>style.visibility</p:attrName>
                                        </p:attrNameLst>
                                      </p:cBhvr>
                                      <p:to>
                                        <p:strVal val="visible"/>
                                      </p:to>
                                    </p:set>
                                    <p:animEffect transition="in" filter="fade">
                                      <p:cBhvr>
                                        <p:cTn id="178" dur="500"/>
                                        <p:tgtEl>
                                          <p:spTgt spid="121"/>
                                        </p:tgtEl>
                                      </p:cBhvr>
                                    </p:animEffect>
                                  </p:childTnLst>
                                </p:cTn>
                              </p:par>
                              <p:par>
                                <p:cTn id="179" presetID="10" presetClass="entr" presetSubtype="0" fill="hold" nodeType="withEffect">
                                  <p:stCondLst>
                                    <p:cond delay="0"/>
                                  </p:stCondLst>
                                  <p:childTnLst>
                                    <p:set>
                                      <p:cBhvr>
                                        <p:cTn id="180" dur="1" fill="hold">
                                          <p:stCondLst>
                                            <p:cond delay="0"/>
                                          </p:stCondLst>
                                        </p:cTn>
                                        <p:tgtEl>
                                          <p:spTgt spid="124"/>
                                        </p:tgtEl>
                                        <p:attrNameLst>
                                          <p:attrName>style.visibility</p:attrName>
                                        </p:attrNameLst>
                                      </p:cBhvr>
                                      <p:to>
                                        <p:strVal val="visible"/>
                                      </p:to>
                                    </p:set>
                                    <p:animEffect transition="in" filter="fade">
                                      <p:cBhvr>
                                        <p:cTn id="181" dur="500"/>
                                        <p:tgtEl>
                                          <p:spTgt spid="124"/>
                                        </p:tgtEl>
                                      </p:cBhvr>
                                    </p:animEffect>
                                  </p:childTnLst>
                                </p:cTn>
                              </p:par>
                              <p:par>
                                <p:cTn id="182" presetID="10" presetClass="entr" presetSubtype="0" fill="hold" nodeType="withEffect">
                                  <p:stCondLst>
                                    <p:cond delay="0"/>
                                  </p:stCondLst>
                                  <p:childTnLst>
                                    <p:set>
                                      <p:cBhvr>
                                        <p:cTn id="183" dur="1" fill="hold">
                                          <p:stCondLst>
                                            <p:cond delay="0"/>
                                          </p:stCondLst>
                                        </p:cTn>
                                        <p:tgtEl>
                                          <p:spTgt spid="127"/>
                                        </p:tgtEl>
                                        <p:attrNameLst>
                                          <p:attrName>style.visibility</p:attrName>
                                        </p:attrNameLst>
                                      </p:cBhvr>
                                      <p:to>
                                        <p:strVal val="visible"/>
                                      </p:to>
                                    </p:set>
                                    <p:animEffect transition="in" filter="fade">
                                      <p:cBhvr>
                                        <p:cTn id="184" dur="500"/>
                                        <p:tgtEl>
                                          <p:spTgt spid="127"/>
                                        </p:tgtEl>
                                      </p:cBhvr>
                                    </p:animEffect>
                                  </p:childTnLst>
                                </p:cTn>
                              </p:par>
                              <p:par>
                                <p:cTn id="185" presetID="10" presetClass="entr" presetSubtype="0" fill="hold" nodeType="withEffect">
                                  <p:stCondLst>
                                    <p:cond delay="0"/>
                                  </p:stCondLst>
                                  <p:childTnLst>
                                    <p:set>
                                      <p:cBhvr>
                                        <p:cTn id="186" dur="1" fill="hold">
                                          <p:stCondLst>
                                            <p:cond delay="0"/>
                                          </p:stCondLst>
                                        </p:cTn>
                                        <p:tgtEl>
                                          <p:spTgt spid="130"/>
                                        </p:tgtEl>
                                        <p:attrNameLst>
                                          <p:attrName>style.visibility</p:attrName>
                                        </p:attrNameLst>
                                      </p:cBhvr>
                                      <p:to>
                                        <p:strVal val="visible"/>
                                      </p:to>
                                    </p:set>
                                    <p:animEffect transition="in" filter="fade">
                                      <p:cBhvr>
                                        <p:cTn id="187" dur="500"/>
                                        <p:tgtEl>
                                          <p:spTgt spid="130"/>
                                        </p:tgtEl>
                                      </p:cBhvr>
                                    </p:animEffect>
                                  </p:childTnLst>
                                </p:cTn>
                              </p:par>
                              <p:par>
                                <p:cTn id="188" presetID="10" presetClass="entr" presetSubtype="0" fill="hold" nodeType="withEffect">
                                  <p:stCondLst>
                                    <p:cond delay="0"/>
                                  </p:stCondLst>
                                  <p:childTnLst>
                                    <p:set>
                                      <p:cBhvr>
                                        <p:cTn id="189" dur="1" fill="hold">
                                          <p:stCondLst>
                                            <p:cond delay="0"/>
                                          </p:stCondLst>
                                        </p:cTn>
                                        <p:tgtEl>
                                          <p:spTgt spid="133"/>
                                        </p:tgtEl>
                                        <p:attrNameLst>
                                          <p:attrName>style.visibility</p:attrName>
                                        </p:attrNameLst>
                                      </p:cBhvr>
                                      <p:to>
                                        <p:strVal val="visible"/>
                                      </p:to>
                                    </p:set>
                                    <p:animEffect transition="in" filter="fade">
                                      <p:cBhvr>
                                        <p:cTn id="190" dur="500"/>
                                        <p:tgtEl>
                                          <p:spTgt spid="133"/>
                                        </p:tgtEl>
                                      </p:cBhvr>
                                    </p:animEffect>
                                  </p:childTnLst>
                                </p:cTn>
                              </p:par>
                            </p:childTnLst>
                          </p:cTn>
                        </p:par>
                      </p:childTnLst>
                    </p:cTn>
                  </p:par>
                  <p:par>
                    <p:cTn id="191" fill="hold">
                      <p:stCondLst>
                        <p:cond delay="indefinite"/>
                      </p:stCondLst>
                      <p:childTnLst>
                        <p:par>
                          <p:cTn id="192" fill="hold">
                            <p:stCondLst>
                              <p:cond delay="0"/>
                            </p:stCondLst>
                            <p:childTnLst>
                              <p:par>
                                <p:cTn id="193" presetID="10" presetClass="entr" presetSubtype="0" fill="hold" grpId="0" nodeType="clickEffect">
                                  <p:stCondLst>
                                    <p:cond delay="0"/>
                                  </p:stCondLst>
                                  <p:childTnLst>
                                    <p:set>
                                      <p:cBhvr>
                                        <p:cTn id="194" dur="1" fill="hold">
                                          <p:stCondLst>
                                            <p:cond delay="0"/>
                                          </p:stCondLst>
                                        </p:cTn>
                                        <p:tgtEl>
                                          <p:spTgt spid="149"/>
                                        </p:tgtEl>
                                        <p:attrNameLst>
                                          <p:attrName>style.visibility</p:attrName>
                                        </p:attrNameLst>
                                      </p:cBhvr>
                                      <p:to>
                                        <p:strVal val="visible"/>
                                      </p:to>
                                    </p:set>
                                    <p:animEffect transition="in" filter="fade">
                                      <p:cBhvr>
                                        <p:cTn id="195" dur="500"/>
                                        <p:tgtEl>
                                          <p:spTgt spid="149"/>
                                        </p:tgtEl>
                                      </p:cBhvr>
                                    </p:animEffect>
                                  </p:childTnLst>
                                </p:cTn>
                              </p:par>
                              <p:par>
                                <p:cTn id="196" presetID="10" presetClass="entr" presetSubtype="0" fill="hold" nodeType="withEffect">
                                  <p:stCondLst>
                                    <p:cond delay="0"/>
                                  </p:stCondLst>
                                  <p:childTnLst>
                                    <p:set>
                                      <p:cBhvr>
                                        <p:cTn id="197" dur="1" fill="hold">
                                          <p:stCondLst>
                                            <p:cond delay="0"/>
                                          </p:stCondLst>
                                        </p:cTn>
                                        <p:tgtEl>
                                          <p:spTgt spid="147"/>
                                        </p:tgtEl>
                                        <p:attrNameLst>
                                          <p:attrName>style.visibility</p:attrName>
                                        </p:attrNameLst>
                                      </p:cBhvr>
                                      <p:to>
                                        <p:strVal val="visible"/>
                                      </p:to>
                                    </p:set>
                                    <p:animEffect transition="in" filter="fade">
                                      <p:cBhvr>
                                        <p:cTn id="198" dur="500"/>
                                        <p:tgtEl>
                                          <p:spTgt spid="147"/>
                                        </p:tgtEl>
                                      </p:cBhvr>
                                    </p:animEffect>
                                  </p:childTnLst>
                                </p:cTn>
                              </p:par>
                              <p:par>
                                <p:cTn id="199" presetID="10" presetClass="entr" presetSubtype="0" fill="hold" nodeType="withEffect">
                                  <p:stCondLst>
                                    <p:cond delay="0"/>
                                  </p:stCondLst>
                                  <p:childTnLst>
                                    <p:set>
                                      <p:cBhvr>
                                        <p:cTn id="200" dur="1" fill="hold">
                                          <p:stCondLst>
                                            <p:cond delay="0"/>
                                          </p:stCondLst>
                                        </p:cTn>
                                        <p:tgtEl>
                                          <p:spTgt spid="151"/>
                                        </p:tgtEl>
                                        <p:attrNameLst>
                                          <p:attrName>style.visibility</p:attrName>
                                        </p:attrNameLst>
                                      </p:cBhvr>
                                      <p:to>
                                        <p:strVal val="visible"/>
                                      </p:to>
                                    </p:set>
                                    <p:animEffect transition="in" filter="fade">
                                      <p:cBhvr>
                                        <p:cTn id="201" dur="500"/>
                                        <p:tgtEl>
                                          <p:spTgt spid="151"/>
                                        </p:tgtEl>
                                      </p:cBhvr>
                                    </p:animEffect>
                                  </p:childTnLst>
                                </p:cTn>
                              </p:par>
                              <p:par>
                                <p:cTn id="202" presetID="10" presetClass="entr" presetSubtype="0" fill="hold" grpId="0" nodeType="withEffect">
                                  <p:stCondLst>
                                    <p:cond delay="0"/>
                                  </p:stCondLst>
                                  <p:childTnLst>
                                    <p:set>
                                      <p:cBhvr>
                                        <p:cTn id="203" dur="1" fill="hold">
                                          <p:stCondLst>
                                            <p:cond delay="0"/>
                                          </p:stCondLst>
                                        </p:cTn>
                                        <p:tgtEl>
                                          <p:spTgt spid="150"/>
                                        </p:tgtEl>
                                        <p:attrNameLst>
                                          <p:attrName>style.visibility</p:attrName>
                                        </p:attrNameLst>
                                      </p:cBhvr>
                                      <p:to>
                                        <p:strVal val="visible"/>
                                      </p:to>
                                    </p:set>
                                    <p:animEffect transition="in" filter="fade">
                                      <p:cBhvr>
                                        <p:cTn id="204"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4" grpId="0"/>
      <p:bldP spid="14" grpId="0"/>
      <p:bldP spid="15" grpId="0"/>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146" grpId="0"/>
      <p:bldP spid="149" grpId="0"/>
      <p:bldP spid="150" grpId="0"/>
      <p:bldP spid="156" grpId="0"/>
      <p:bldP spid="157" grpId="0"/>
      <p:bldP spid="15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A80A4B-6C2E-4633-B46E-60A8D7EBD0F5}"/>
              </a:ext>
            </a:extLst>
          </p:cNvPr>
          <p:cNvSpPr txBox="1"/>
          <p:nvPr/>
        </p:nvSpPr>
        <p:spPr>
          <a:xfrm>
            <a:off x="672517" y="448724"/>
            <a:ext cx="4587380" cy="514411"/>
          </a:xfrm>
          <a:prstGeom prst="rect">
            <a:avLst/>
          </a:prstGeom>
        </p:spPr>
        <p:txBody>
          <a:bodyPr vert="horz" lIns="91440" tIns="45720" rIns="91440" bIns="45720" rtlCol="0" anchor="b">
            <a:normAutofit fontScale="92500" lnSpcReduction="10000"/>
          </a:bodyPr>
          <a:lstStyle/>
          <a:p>
            <a:pPr>
              <a:lnSpc>
                <a:spcPct val="90000"/>
              </a:lnSpc>
              <a:spcBef>
                <a:spcPct val="0"/>
              </a:spcBef>
              <a:spcAft>
                <a:spcPts val="600"/>
              </a:spcAft>
            </a:pPr>
            <a:r>
              <a:rPr lang="en-US" sz="3600" b="1" kern="1200" dirty="0">
                <a:solidFill>
                  <a:schemeClr val="tx1"/>
                </a:solidFill>
                <a:latin typeface="Calibri Light" panose="020F0302020204030204" pitchFamily="34" charset="0"/>
                <a:ea typeface="+mj-ea"/>
                <a:cs typeface="Calibri Light" panose="020F0302020204030204" pitchFamily="34" charset="0"/>
              </a:rPr>
              <a:t>Neural Network</a:t>
            </a:r>
          </a:p>
        </p:txBody>
      </p:sp>
      <p:cxnSp>
        <p:nvCxnSpPr>
          <p:cNvPr id="6" name="Straight Connector 5">
            <a:extLst>
              <a:ext uri="{FF2B5EF4-FFF2-40B4-BE49-F238E27FC236}">
                <a16:creationId xmlns:a16="http://schemas.microsoft.com/office/drawing/2014/main" id="{9783A2B3-E4AB-413F-A50E-F8E17E63C787}"/>
              </a:ext>
            </a:extLst>
          </p:cNvPr>
          <p:cNvCxnSpPr/>
          <p:nvPr/>
        </p:nvCxnSpPr>
        <p:spPr>
          <a:xfrm>
            <a:off x="672517" y="1023457"/>
            <a:ext cx="10846965"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7" name="Shape 210">
            <a:extLst>
              <a:ext uri="{FF2B5EF4-FFF2-40B4-BE49-F238E27FC236}">
                <a16:creationId xmlns:a16="http://schemas.microsoft.com/office/drawing/2014/main" id="{DE7CD73C-63A8-45D2-B693-4116A5F16F86}"/>
              </a:ext>
            </a:extLst>
          </p:cNvPr>
          <p:cNvPicPr preferRelativeResize="0"/>
          <p:nvPr/>
        </p:nvPicPr>
        <p:blipFill rotWithShape="1">
          <a:blip r:embed="rId2">
            <a:alphaModFix/>
          </a:blip>
          <a:srcRect t="1226" b="-1"/>
          <a:stretch/>
        </p:blipFill>
        <p:spPr>
          <a:xfrm>
            <a:off x="1324762" y="1929478"/>
            <a:ext cx="9542475" cy="32353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Oval 3">
            <a:extLst>
              <a:ext uri="{FF2B5EF4-FFF2-40B4-BE49-F238E27FC236}">
                <a16:creationId xmlns:a16="http://schemas.microsoft.com/office/drawing/2014/main" id="{9A94722B-FF5B-45D0-82AC-E27CC68AB4F4}"/>
              </a:ext>
            </a:extLst>
          </p:cNvPr>
          <p:cNvSpPr/>
          <p:nvPr/>
        </p:nvSpPr>
        <p:spPr>
          <a:xfrm>
            <a:off x="5738070" y="4689446"/>
            <a:ext cx="3624044" cy="47537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69508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A80A4B-6C2E-4633-B46E-60A8D7EBD0F5}"/>
              </a:ext>
            </a:extLst>
          </p:cNvPr>
          <p:cNvSpPr txBox="1"/>
          <p:nvPr/>
        </p:nvSpPr>
        <p:spPr>
          <a:xfrm>
            <a:off x="672517" y="448724"/>
            <a:ext cx="4587380" cy="514411"/>
          </a:xfrm>
          <a:prstGeom prst="rect">
            <a:avLst/>
          </a:prstGeom>
        </p:spPr>
        <p:txBody>
          <a:bodyPr vert="horz" lIns="91440" tIns="45720" rIns="91440" bIns="45720" rtlCol="0" anchor="b">
            <a:normAutofit fontScale="92500" lnSpcReduction="10000"/>
          </a:bodyPr>
          <a:lstStyle/>
          <a:p>
            <a:pPr>
              <a:lnSpc>
                <a:spcPct val="90000"/>
              </a:lnSpc>
              <a:spcBef>
                <a:spcPct val="0"/>
              </a:spcBef>
              <a:spcAft>
                <a:spcPts val="600"/>
              </a:spcAft>
            </a:pPr>
            <a:r>
              <a:rPr lang="en-US" sz="3600" b="1" kern="1200" dirty="0">
                <a:solidFill>
                  <a:schemeClr val="tx1"/>
                </a:solidFill>
                <a:latin typeface="Calibri Light" panose="020F0302020204030204" pitchFamily="34" charset="0"/>
                <a:ea typeface="+mj-ea"/>
                <a:cs typeface="Calibri Light" panose="020F0302020204030204" pitchFamily="34" charset="0"/>
              </a:rPr>
              <a:t>Logistic Regression</a:t>
            </a:r>
          </a:p>
        </p:txBody>
      </p:sp>
      <p:cxnSp>
        <p:nvCxnSpPr>
          <p:cNvPr id="6" name="Straight Connector 5">
            <a:extLst>
              <a:ext uri="{FF2B5EF4-FFF2-40B4-BE49-F238E27FC236}">
                <a16:creationId xmlns:a16="http://schemas.microsoft.com/office/drawing/2014/main" id="{9783A2B3-E4AB-413F-A50E-F8E17E63C787}"/>
              </a:ext>
            </a:extLst>
          </p:cNvPr>
          <p:cNvCxnSpPr/>
          <p:nvPr/>
        </p:nvCxnSpPr>
        <p:spPr>
          <a:xfrm>
            <a:off x="672517" y="1023457"/>
            <a:ext cx="10846965"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6844E370-07E7-4D4E-9C8E-9D336670E9CC}"/>
              </a:ext>
            </a:extLst>
          </p:cNvPr>
          <p:cNvSpPr/>
          <p:nvPr/>
        </p:nvSpPr>
        <p:spPr>
          <a:xfrm>
            <a:off x="672518" y="1457316"/>
            <a:ext cx="10846964" cy="707886"/>
          </a:xfrm>
          <a:prstGeom prst="rect">
            <a:avLst/>
          </a:prstGeom>
        </p:spPr>
        <p:txBody>
          <a:bodyPr wrap="square">
            <a:spAutoFit/>
          </a:bodyPr>
          <a:lstStyle/>
          <a:p>
            <a:pPr marL="285750" lvl="0" indent="-285750">
              <a:buSzPts val="1800"/>
              <a:buBlip>
                <a:blip r:embed="rId2">
                  <a:extLst>
                    <a:ext uri="{96DAC541-7B7A-43D3-8B79-37D633B846F1}">
                      <asvg:svgBlip xmlns:asvg="http://schemas.microsoft.com/office/drawing/2016/SVG/main" r:embed="rId3"/>
                    </a:ext>
                  </a:extLst>
                </a:blip>
              </a:buBlip>
            </a:pPr>
            <a:r>
              <a:rPr lang="en" sz="2000" dirty="0">
                <a:latin typeface="Calibri Light" panose="020F0302020204030204" pitchFamily="34" charset="0"/>
                <a:cs typeface="Calibri Light" panose="020F0302020204030204" pitchFamily="34" charset="0"/>
              </a:rPr>
              <a:t>Imputed missing values for user’s average rating on each genre with 0, assuming that if they’ve never watched a genre, they most likely don’t like that genre</a:t>
            </a:r>
          </a:p>
        </p:txBody>
      </p:sp>
      <p:sp>
        <p:nvSpPr>
          <p:cNvPr id="2" name="Rectangle 1">
            <a:extLst>
              <a:ext uri="{FF2B5EF4-FFF2-40B4-BE49-F238E27FC236}">
                <a16:creationId xmlns:a16="http://schemas.microsoft.com/office/drawing/2014/main" id="{0ACB80DA-4AFA-4A7D-B806-F013188255BC}"/>
              </a:ext>
            </a:extLst>
          </p:cNvPr>
          <p:cNvSpPr/>
          <p:nvPr/>
        </p:nvSpPr>
        <p:spPr>
          <a:xfrm>
            <a:off x="672521" y="2318320"/>
            <a:ext cx="10846962" cy="400110"/>
          </a:xfrm>
          <a:prstGeom prst="rect">
            <a:avLst/>
          </a:prstGeom>
        </p:spPr>
        <p:txBody>
          <a:bodyPr wrap="square">
            <a:spAutoFit/>
          </a:bodyPr>
          <a:lstStyle/>
          <a:p>
            <a:pPr marL="285750" lvl="0" indent="-285750">
              <a:buSzPts val="1800"/>
              <a:buBlip>
                <a:blip r:embed="rId2">
                  <a:extLst>
                    <a:ext uri="{96DAC541-7B7A-43D3-8B79-37D633B846F1}">
                      <asvg:svgBlip xmlns:asvg="http://schemas.microsoft.com/office/drawing/2016/SVG/main" r:embed="rId3"/>
                    </a:ext>
                  </a:extLst>
                </a:blip>
              </a:buBlip>
            </a:pPr>
            <a:r>
              <a:rPr lang="en" sz="2000" dirty="0">
                <a:latin typeface="Calibri Light" panose="020F0302020204030204" pitchFamily="34" charset="0"/>
                <a:cs typeface="Calibri Light" panose="020F0302020204030204" pitchFamily="34" charset="0"/>
              </a:rPr>
              <a:t>Partitioned data into 70% training set, 30% validation set</a:t>
            </a:r>
          </a:p>
        </p:txBody>
      </p:sp>
      <p:sp>
        <p:nvSpPr>
          <p:cNvPr id="3" name="Rectangle 2">
            <a:extLst>
              <a:ext uri="{FF2B5EF4-FFF2-40B4-BE49-F238E27FC236}">
                <a16:creationId xmlns:a16="http://schemas.microsoft.com/office/drawing/2014/main" id="{1D7F8354-5C0F-4B29-AB42-C137AFDA6782}"/>
              </a:ext>
            </a:extLst>
          </p:cNvPr>
          <p:cNvSpPr/>
          <p:nvPr/>
        </p:nvSpPr>
        <p:spPr>
          <a:xfrm>
            <a:off x="672520" y="2880799"/>
            <a:ext cx="10846961" cy="707886"/>
          </a:xfrm>
          <a:prstGeom prst="rect">
            <a:avLst/>
          </a:prstGeom>
        </p:spPr>
        <p:txBody>
          <a:bodyPr wrap="square">
            <a:spAutoFit/>
          </a:bodyPr>
          <a:lstStyle/>
          <a:p>
            <a:pPr marL="285750" lvl="0" indent="-285750">
              <a:buSzPts val="1800"/>
              <a:buBlip>
                <a:blip r:embed="rId2">
                  <a:extLst>
                    <a:ext uri="{96DAC541-7B7A-43D3-8B79-37D633B846F1}">
                      <asvg:svgBlip xmlns:asvg="http://schemas.microsoft.com/office/drawing/2016/SVG/main" r:embed="rId3"/>
                    </a:ext>
                  </a:extLst>
                </a:blip>
              </a:buBlip>
            </a:pPr>
            <a:r>
              <a:rPr lang="en" sz="2000" dirty="0">
                <a:latin typeface="Calibri Light" panose="020F0302020204030204" pitchFamily="34" charset="0"/>
                <a:cs typeface="Calibri Light" panose="020F0302020204030204" pitchFamily="34" charset="0"/>
              </a:rPr>
              <a:t>Attempted to predict “like” (whether the user will like or will not like a movie) using all variables as input</a:t>
            </a:r>
          </a:p>
        </p:txBody>
      </p:sp>
      <p:sp>
        <p:nvSpPr>
          <p:cNvPr id="8" name="Rectangle 7">
            <a:extLst>
              <a:ext uri="{FF2B5EF4-FFF2-40B4-BE49-F238E27FC236}">
                <a16:creationId xmlns:a16="http://schemas.microsoft.com/office/drawing/2014/main" id="{6A68E79D-9474-4CCB-8EAC-A4CC36475519}"/>
              </a:ext>
            </a:extLst>
          </p:cNvPr>
          <p:cNvSpPr/>
          <p:nvPr/>
        </p:nvSpPr>
        <p:spPr>
          <a:xfrm>
            <a:off x="672518" y="3744146"/>
            <a:ext cx="10846961" cy="400110"/>
          </a:xfrm>
          <a:prstGeom prst="rect">
            <a:avLst/>
          </a:prstGeom>
        </p:spPr>
        <p:txBody>
          <a:bodyPr wrap="square">
            <a:spAutoFit/>
          </a:bodyPr>
          <a:lstStyle/>
          <a:p>
            <a:pPr marL="285750" lvl="0" indent="-285750">
              <a:buSzPts val="1800"/>
              <a:buBlip>
                <a:blip r:embed="rId2">
                  <a:extLst>
                    <a:ext uri="{96DAC541-7B7A-43D3-8B79-37D633B846F1}">
                      <asvg:svgBlip xmlns:asvg="http://schemas.microsoft.com/office/drawing/2016/SVG/main" r:embed="rId3"/>
                    </a:ext>
                  </a:extLst>
                </a:blip>
              </a:buBlip>
            </a:pPr>
            <a:r>
              <a:rPr lang="en" sz="2000" dirty="0">
                <a:latin typeface="Calibri Light" panose="020F0302020204030204" pitchFamily="34" charset="0"/>
                <a:cs typeface="Calibri Light" panose="020F0302020204030204" pitchFamily="34" charset="0"/>
              </a:rPr>
              <a:t>Used stepwise model selection</a:t>
            </a:r>
          </a:p>
        </p:txBody>
      </p:sp>
      <p:sp>
        <p:nvSpPr>
          <p:cNvPr id="9" name="Rectangle 8">
            <a:extLst>
              <a:ext uri="{FF2B5EF4-FFF2-40B4-BE49-F238E27FC236}">
                <a16:creationId xmlns:a16="http://schemas.microsoft.com/office/drawing/2014/main" id="{6AEC1226-8521-4285-8EB0-0E5298A59695}"/>
              </a:ext>
            </a:extLst>
          </p:cNvPr>
          <p:cNvSpPr/>
          <p:nvPr/>
        </p:nvSpPr>
        <p:spPr>
          <a:xfrm>
            <a:off x="672517" y="4305181"/>
            <a:ext cx="10846961" cy="707886"/>
          </a:xfrm>
          <a:prstGeom prst="rect">
            <a:avLst/>
          </a:prstGeom>
        </p:spPr>
        <p:txBody>
          <a:bodyPr wrap="square">
            <a:spAutoFit/>
          </a:bodyPr>
          <a:lstStyle/>
          <a:p>
            <a:pPr marL="285750" lvl="0" indent="-285750">
              <a:buSzPts val="1800"/>
              <a:buBlip>
                <a:blip r:embed="rId2">
                  <a:extLst>
                    <a:ext uri="{96DAC541-7B7A-43D3-8B79-37D633B846F1}">
                      <asvg:svgBlip xmlns:asvg="http://schemas.microsoft.com/office/drawing/2016/SVG/main" r:embed="rId3"/>
                    </a:ext>
                  </a:extLst>
                </a:blip>
              </a:buBlip>
            </a:pPr>
            <a:r>
              <a:rPr lang="en" sz="2000" dirty="0">
                <a:latin typeface="Calibri Light" panose="020F0302020204030204" pitchFamily="34" charset="0"/>
                <a:cs typeface="Calibri Light" panose="020F0302020204030204" pitchFamily="34" charset="0"/>
              </a:rPr>
              <a:t>Transformed year, movie_avg_rating, and user's average rating for each genre with square root transformation because they were heavily skewed</a:t>
            </a:r>
          </a:p>
        </p:txBody>
      </p:sp>
    </p:spTree>
    <p:extLst>
      <p:ext uri="{BB962C8B-B14F-4D97-AF65-F5344CB8AC3E}">
        <p14:creationId xmlns:p14="http://schemas.microsoft.com/office/powerpoint/2010/main" val="2379476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fade">
                                      <p:cBhvr>
                                        <p:cTn id="2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A80A4B-6C2E-4633-B46E-60A8D7EBD0F5}"/>
              </a:ext>
            </a:extLst>
          </p:cNvPr>
          <p:cNvSpPr txBox="1"/>
          <p:nvPr/>
        </p:nvSpPr>
        <p:spPr>
          <a:xfrm>
            <a:off x="672517" y="448724"/>
            <a:ext cx="9780166" cy="514411"/>
          </a:xfrm>
          <a:prstGeom prst="rect">
            <a:avLst/>
          </a:prstGeom>
        </p:spPr>
        <p:txBody>
          <a:bodyPr vert="horz" lIns="91440" tIns="45720" rIns="91440" bIns="45720" rtlCol="0" anchor="b">
            <a:normAutofit fontScale="92500" lnSpcReduction="10000"/>
          </a:bodyPr>
          <a:lstStyle/>
          <a:p>
            <a:pPr>
              <a:lnSpc>
                <a:spcPct val="90000"/>
              </a:lnSpc>
              <a:spcBef>
                <a:spcPct val="0"/>
              </a:spcBef>
              <a:spcAft>
                <a:spcPts val="600"/>
              </a:spcAft>
            </a:pPr>
            <a:r>
              <a:rPr lang="en-US" sz="3600" b="1" kern="1200" dirty="0">
                <a:solidFill>
                  <a:schemeClr val="tx1"/>
                </a:solidFill>
                <a:latin typeface="Calibri Light" panose="020F0302020204030204" pitchFamily="34" charset="0"/>
                <a:ea typeface="+mj-ea"/>
                <a:cs typeface="Calibri Light" panose="020F0302020204030204" pitchFamily="34" charset="0"/>
              </a:rPr>
              <a:t>Logistic Regression - Transformed Variables</a:t>
            </a:r>
          </a:p>
        </p:txBody>
      </p:sp>
      <p:cxnSp>
        <p:nvCxnSpPr>
          <p:cNvPr id="6" name="Straight Connector 5">
            <a:extLst>
              <a:ext uri="{FF2B5EF4-FFF2-40B4-BE49-F238E27FC236}">
                <a16:creationId xmlns:a16="http://schemas.microsoft.com/office/drawing/2014/main" id="{9783A2B3-E4AB-413F-A50E-F8E17E63C787}"/>
              </a:ext>
            </a:extLst>
          </p:cNvPr>
          <p:cNvCxnSpPr/>
          <p:nvPr/>
        </p:nvCxnSpPr>
        <p:spPr>
          <a:xfrm>
            <a:off x="672517" y="1023457"/>
            <a:ext cx="10846965"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0" name="Shape 222">
            <a:extLst>
              <a:ext uri="{FF2B5EF4-FFF2-40B4-BE49-F238E27FC236}">
                <a16:creationId xmlns:a16="http://schemas.microsoft.com/office/drawing/2014/main" id="{A914D32C-2EA3-46BE-BECC-2A1C541B4E5E}"/>
              </a:ext>
            </a:extLst>
          </p:cNvPr>
          <p:cNvPicPr preferRelativeResize="0"/>
          <p:nvPr/>
        </p:nvPicPr>
        <p:blipFill>
          <a:blip r:embed="rId2">
            <a:alphaModFix/>
          </a:blip>
          <a:stretch>
            <a:fillRect/>
          </a:stretch>
        </p:blipFill>
        <p:spPr>
          <a:xfrm>
            <a:off x="1562449" y="1437176"/>
            <a:ext cx="9067101" cy="4460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192037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A80A4B-6C2E-4633-B46E-60A8D7EBD0F5}"/>
              </a:ext>
            </a:extLst>
          </p:cNvPr>
          <p:cNvSpPr txBox="1"/>
          <p:nvPr/>
        </p:nvSpPr>
        <p:spPr>
          <a:xfrm>
            <a:off x="672517" y="448724"/>
            <a:ext cx="4587380" cy="514411"/>
          </a:xfrm>
          <a:prstGeom prst="rect">
            <a:avLst/>
          </a:prstGeom>
        </p:spPr>
        <p:txBody>
          <a:bodyPr vert="horz" lIns="91440" tIns="45720" rIns="91440" bIns="45720" rtlCol="0" anchor="b">
            <a:normAutofit fontScale="92500" lnSpcReduction="10000"/>
          </a:bodyPr>
          <a:lstStyle/>
          <a:p>
            <a:pPr>
              <a:lnSpc>
                <a:spcPct val="90000"/>
              </a:lnSpc>
              <a:spcBef>
                <a:spcPct val="0"/>
              </a:spcBef>
              <a:spcAft>
                <a:spcPts val="600"/>
              </a:spcAft>
            </a:pPr>
            <a:r>
              <a:rPr lang="en-US" sz="3600" b="1" kern="1200" dirty="0">
                <a:solidFill>
                  <a:schemeClr val="tx1"/>
                </a:solidFill>
                <a:latin typeface="Calibri Light" panose="020F0302020204030204" pitchFamily="34" charset="0"/>
                <a:ea typeface="+mj-ea"/>
                <a:cs typeface="Calibri Light" panose="020F0302020204030204" pitchFamily="34" charset="0"/>
              </a:rPr>
              <a:t>Logistic Regression</a:t>
            </a:r>
          </a:p>
        </p:txBody>
      </p:sp>
      <p:cxnSp>
        <p:nvCxnSpPr>
          <p:cNvPr id="6" name="Straight Connector 5">
            <a:extLst>
              <a:ext uri="{FF2B5EF4-FFF2-40B4-BE49-F238E27FC236}">
                <a16:creationId xmlns:a16="http://schemas.microsoft.com/office/drawing/2014/main" id="{9783A2B3-E4AB-413F-A50E-F8E17E63C787}"/>
              </a:ext>
            </a:extLst>
          </p:cNvPr>
          <p:cNvCxnSpPr/>
          <p:nvPr/>
        </p:nvCxnSpPr>
        <p:spPr>
          <a:xfrm>
            <a:off x="672517" y="1023457"/>
            <a:ext cx="10846965"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1" name="Shape 228">
            <a:extLst>
              <a:ext uri="{FF2B5EF4-FFF2-40B4-BE49-F238E27FC236}">
                <a16:creationId xmlns:a16="http://schemas.microsoft.com/office/drawing/2014/main" id="{7D3453E9-323C-4944-9BA8-4878FF14C3DB}"/>
              </a:ext>
            </a:extLst>
          </p:cNvPr>
          <p:cNvPicPr preferRelativeResize="0"/>
          <p:nvPr/>
        </p:nvPicPr>
        <p:blipFill>
          <a:blip r:embed="rId2">
            <a:alphaModFix/>
          </a:blip>
          <a:stretch>
            <a:fillRect/>
          </a:stretch>
        </p:blipFill>
        <p:spPr>
          <a:xfrm>
            <a:off x="926212" y="1725119"/>
            <a:ext cx="10339575" cy="34508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Rectangle 1">
            <a:extLst>
              <a:ext uri="{FF2B5EF4-FFF2-40B4-BE49-F238E27FC236}">
                <a16:creationId xmlns:a16="http://schemas.microsoft.com/office/drawing/2014/main" id="{DC7D06C2-19E2-4827-B6B4-D5FA2909B584}"/>
              </a:ext>
            </a:extLst>
          </p:cNvPr>
          <p:cNvSpPr/>
          <p:nvPr/>
        </p:nvSpPr>
        <p:spPr>
          <a:xfrm>
            <a:off x="4243892" y="4980791"/>
            <a:ext cx="5330414" cy="1952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4A9096C-1943-4F0B-A493-0DFE52643FA5}"/>
              </a:ext>
            </a:extLst>
          </p:cNvPr>
          <p:cNvSpPr/>
          <p:nvPr/>
        </p:nvSpPr>
        <p:spPr>
          <a:xfrm>
            <a:off x="4243892" y="2126428"/>
            <a:ext cx="5330414" cy="1952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78032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A80A4B-6C2E-4633-B46E-60A8D7EBD0F5}"/>
              </a:ext>
            </a:extLst>
          </p:cNvPr>
          <p:cNvSpPr txBox="1"/>
          <p:nvPr/>
        </p:nvSpPr>
        <p:spPr>
          <a:xfrm>
            <a:off x="672517" y="448724"/>
            <a:ext cx="4587380" cy="514411"/>
          </a:xfrm>
          <a:prstGeom prst="rect">
            <a:avLst/>
          </a:prstGeom>
        </p:spPr>
        <p:txBody>
          <a:bodyPr vert="horz" lIns="91440" tIns="45720" rIns="91440" bIns="45720" rtlCol="0" anchor="b">
            <a:normAutofit fontScale="92500" lnSpcReduction="10000"/>
          </a:bodyPr>
          <a:lstStyle/>
          <a:p>
            <a:pPr>
              <a:lnSpc>
                <a:spcPct val="90000"/>
              </a:lnSpc>
              <a:spcBef>
                <a:spcPct val="0"/>
              </a:spcBef>
              <a:spcAft>
                <a:spcPts val="600"/>
              </a:spcAft>
            </a:pPr>
            <a:r>
              <a:rPr lang="en-US" sz="3600" b="1" kern="1200" dirty="0">
                <a:solidFill>
                  <a:schemeClr val="tx1"/>
                </a:solidFill>
                <a:latin typeface="Calibri Light" panose="020F0302020204030204" pitchFamily="34" charset="0"/>
                <a:ea typeface="+mj-ea"/>
                <a:cs typeface="Calibri Light" panose="020F0302020204030204" pitchFamily="34" charset="0"/>
              </a:rPr>
              <a:t>Logistic Regression</a:t>
            </a:r>
          </a:p>
        </p:txBody>
      </p:sp>
      <p:cxnSp>
        <p:nvCxnSpPr>
          <p:cNvPr id="6" name="Straight Connector 5">
            <a:extLst>
              <a:ext uri="{FF2B5EF4-FFF2-40B4-BE49-F238E27FC236}">
                <a16:creationId xmlns:a16="http://schemas.microsoft.com/office/drawing/2014/main" id="{9783A2B3-E4AB-413F-A50E-F8E17E63C787}"/>
              </a:ext>
            </a:extLst>
          </p:cNvPr>
          <p:cNvCxnSpPr/>
          <p:nvPr/>
        </p:nvCxnSpPr>
        <p:spPr>
          <a:xfrm>
            <a:off x="672517" y="1023457"/>
            <a:ext cx="10846965"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7" name="Shape 236">
            <a:extLst>
              <a:ext uri="{FF2B5EF4-FFF2-40B4-BE49-F238E27FC236}">
                <a16:creationId xmlns:a16="http://schemas.microsoft.com/office/drawing/2014/main" id="{55D4D42A-3C98-4814-8BE7-302807D24187}"/>
              </a:ext>
            </a:extLst>
          </p:cNvPr>
          <p:cNvPicPr preferRelativeResize="0"/>
          <p:nvPr/>
        </p:nvPicPr>
        <p:blipFill>
          <a:blip r:embed="rId2">
            <a:alphaModFix/>
          </a:blip>
          <a:stretch>
            <a:fillRect/>
          </a:stretch>
        </p:blipFill>
        <p:spPr>
          <a:xfrm>
            <a:off x="2759957" y="1520287"/>
            <a:ext cx="5243140" cy="44274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Shape 237">
            <a:extLst>
              <a:ext uri="{FF2B5EF4-FFF2-40B4-BE49-F238E27FC236}">
                <a16:creationId xmlns:a16="http://schemas.microsoft.com/office/drawing/2014/main" id="{1171E9B0-1EA7-4CA8-838B-08CD4380FEAB}"/>
              </a:ext>
            </a:extLst>
          </p:cNvPr>
          <p:cNvSpPr/>
          <p:nvPr/>
        </p:nvSpPr>
        <p:spPr>
          <a:xfrm>
            <a:off x="2776735" y="3032606"/>
            <a:ext cx="5131252" cy="127562"/>
          </a:xfrm>
          <a:prstGeom prst="rect">
            <a:avLst/>
          </a:prstGeom>
          <a:noFill/>
          <a:ln w="19050"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9" name="Shape 238">
            <a:extLst>
              <a:ext uri="{FF2B5EF4-FFF2-40B4-BE49-F238E27FC236}">
                <a16:creationId xmlns:a16="http://schemas.microsoft.com/office/drawing/2014/main" id="{8575FF99-26C5-4675-8103-287F4F62F3CA}"/>
              </a:ext>
            </a:extLst>
          </p:cNvPr>
          <p:cNvSpPr/>
          <p:nvPr/>
        </p:nvSpPr>
        <p:spPr>
          <a:xfrm>
            <a:off x="2776735" y="3377940"/>
            <a:ext cx="5131252" cy="480506"/>
          </a:xfrm>
          <a:prstGeom prst="rect">
            <a:avLst/>
          </a:prstGeom>
          <a:noFill/>
          <a:ln w="19050"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0" name="Shape 239">
            <a:extLst>
              <a:ext uri="{FF2B5EF4-FFF2-40B4-BE49-F238E27FC236}">
                <a16:creationId xmlns:a16="http://schemas.microsoft.com/office/drawing/2014/main" id="{EF9E1343-6D63-4E8C-8917-5587B15B1029}"/>
              </a:ext>
            </a:extLst>
          </p:cNvPr>
          <p:cNvSpPr/>
          <p:nvPr/>
        </p:nvSpPr>
        <p:spPr>
          <a:xfrm>
            <a:off x="2776735" y="4043674"/>
            <a:ext cx="5131252" cy="127562"/>
          </a:xfrm>
          <a:prstGeom prst="rect">
            <a:avLst/>
          </a:prstGeom>
          <a:noFill/>
          <a:ln w="19050"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2" name="Shape 240">
            <a:extLst>
              <a:ext uri="{FF2B5EF4-FFF2-40B4-BE49-F238E27FC236}">
                <a16:creationId xmlns:a16="http://schemas.microsoft.com/office/drawing/2014/main" id="{A0D7BFC0-2DF2-4D78-BEB9-F1D23F7681B3}"/>
              </a:ext>
            </a:extLst>
          </p:cNvPr>
          <p:cNvSpPr/>
          <p:nvPr/>
        </p:nvSpPr>
        <p:spPr>
          <a:xfrm>
            <a:off x="2776735" y="4372230"/>
            <a:ext cx="5131252" cy="480506"/>
          </a:xfrm>
          <a:prstGeom prst="rect">
            <a:avLst/>
          </a:prstGeom>
          <a:noFill/>
          <a:ln w="19050"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3" name="Shape 241">
            <a:extLst>
              <a:ext uri="{FF2B5EF4-FFF2-40B4-BE49-F238E27FC236}">
                <a16:creationId xmlns:a16="http://schemas.microsoft.com/office/drawing/2014/main" id="{142EFD98-1F6A-4A20-B28F-01C7EFCA06E2}"/>
              </a:ext>
            </a:extLst>
          </p:cNvPr>
          <p:cNvSpPr/>
          <p:nvPr/>
        </p:nvSpPr>
        <p:spPr>
          <a:xfrm>
            <a:off x="2776735" y="5214995"/>
            <a:ext cx="5131252" cy="127562"/>
          </a:xfrm>
          <a:prstGeom prst="rect">
            <a:avLst/>
          </a:prstGeom>
          <a:noFill/>
          <a:ln w="19050"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4" name="Shape 242">
            <a:extLst>
              <a:ext uri="{FF2B5EF4-FFF2-40B4-BE49-F238E27FC236}">
                <a16:creationId xmlns:a16="http://schemas.microsoft.com/office/drawing/2014/main" id="{21A3B8B0-6A87-43CE-B677-C3B75F1E7D1E}"/>
              </a:ext>
            </a:extLst>
          </p:cNvPr>
          <p:cNvSpPr/>
          <p:nvPr/>
        </p:nvSpPr>
        <p:spPr>
          <a:xfrm>
            <a:off x="2776735" y="5543525"/>
            <a:ext cx="5131252" cy="299407"/>
          </a:xfrm>
          <a:prstGeom prst="rect">
            <a:avLst/>
          </a:prstGeom>
          <a:noFill/>
          <a:ln w="19050"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Tree>
    <p:extLst>
      <p:ext uri="{BB962C8B-B14F-4D97-AF65-F5344CB8AC3E}">
        <p14:creationId xmlns:p14="http://schemas.microsoft.com/office/powerpoint/2010/main" val="39888538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A80A4B-6C2E-4633-B46E-60A8D7EBD0F5}"/>
              </a:ext>
            </a:extLst>
          </p:cNvPr>
          <p:cNvSpPr txBox="1"/>
          <p:nvPr/>
        </p:nvSpPr>
        <p:spPr>
          <a:xfrm>
            <a:off x="672516" y="448724"/>
            <a:ext cx="7775197" cy="514411"/>
          </a:xfrm>
          <a:prstGeom prst="rect">
            <a:avLst/>
          </a:prstGeom>
        </p:spPr>
        <p:txBody>
          <a:bodyPr vert="horz" lIns="91440" tIns="45720" rIns="91440" bIns="45720" rtlCol="0" anchor="b">
            <a:normAutofit fontScale="92500" lnSpcReduction="10000"/>
          </a:bodyPr>
          <a:lstStyle/>
          <a:p>
            <a:pPr>
              <a:lnSpc>
                <a:spcPct val="90000"/>
              </a:lnSpc>
              <a:spcBef>
                <a:spcPct val="0"/>
              </a:spcBef>
              <a:spcAft>
                <a:spcPts val="600"/>
              </a:spcAft>
            </a:pPr>
            <a:r>
              <a:rPr lang="en-US" sz="3600" b="1" kern="1200" dirty="0">
                <a:solidFill>
                  <a:schemeClr val="tx1"/>
                </a:solidFill>
                <a:latin typeface="Calibri Light" panose="020F0302020204030204" pitchFamily="34" charset="0"/>
                <a:ea typeface="+mj-ea"/>
                <a:cs typeface="Calibri Light" panose="020F0302020204030204" pitchFamily="34" charset="0"/>
              </a:rPr>
              <a:t>Supervised Model Comparison</a:t>
            </a:r>
          </a:p>
        </p:txBody>
      </p:sp>
      <p:cxnSp>
        <p:nvCxnSpPr>
          <p:cNvPr id="6" name="Straight Connector 5">
            <a:extLst>
              <a:ext uri="{FF2B5EF4-FFF2-40B4-BE49-F238E27FC236}">
                <a16:creationId xmlns:a16="http://schemas.microsoft.com/office/drawing/2014/main" id="{9783A2B3-E4AB-413F-A50E-F8E17E63C787}"/>
              </a:ext>
            </a:extLst>
          </p:cNvPr>
          <p:cNvCxnSpPr/>
          <p:nvPr/>
        </p:nvCxnSpPr>
        <p:spPr>
          <a:xfrm>
            <a:off x="672517" y="1023457"/>
            <a:ext cx="10846965"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0" name="Shape 248">
            <a:extLst>
              <a:ext uri="{FF2B5EF4-FFF2-40B4-BE49-F238E27FC236}">
                <a16:creationId xmlns:a16="http://schemas.microsoft.com/office/drawing/2014/main" id="{A5E87AD0-7A19-48D7-9B39-E0EDAE1989AA}"/>
              </a:ext>
            </a:extLst>
          </p:cNvPr>
          <p:cNvPicPr preferRelativeResize="0"/>
          <p:nvPr/>
        </p:nvPicPr>
        <p:blipFill rotWithShape="1">
          <a:blip r:embed="rId2">
            <a:alphaModFix/>
          </a:blip>
          <a:srcRect b="3185"/>
          <a:stretch/>
        </p:blipFill>
        <p:spPr>
          <a:xfrm>
            <a:off x="2725825" y="2196798"/>
            <a:ext cx="6740350" cy="22493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871111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A80A4B-6C2E-4633-B46E-60A8D7EBD0F5}"/>
              </a:ext>
            </a:extLst>
          </p:cNvPr>
          <p:cNvSpPr txBox="1"/>
          <p:nvPr/>
        </p:nvSpPr>
        <p:spPr>
          <a:xfrm>
            <a:off x="672516" y="448724"/>
            <a:ext cx="7775197" cy="514411"/>
          </a:xfrm>
          <a:prstGeom prst="rect">
            <a:avLst/>
          </a:prstGeom>
        </p:spPr>
        <p:txBody>
          <a:bodyPr vert="horz" lIns="91440" tIns="45720" rIns="91440" bIns="45720" rtlCol="0" anchor="b">
            <a:normAutofit fontScale="92500" lnSpcReduction="10000"/>
          </a:bodyPr>
          <a:lstStyle/>
          <a:p>
            <a:pPr>
              <a:lnSpc>
                <a:spcPct val="90000"/>
              </a:lnSpc>
              <a:spcBef>
                <a:spcPct val="0"/>
              </a:spcBef>
              <a:spcAft>
                <a:spcPts val="600"/>
              </a:spcAft>
            </a:pPr>
            <a:r>
              <a:rPr lang="en-US" sz="3600" b="1" kern="1200" dirty="0">
                <a:solidFill>
                  <a:schemeClr val="tx1"/>
                </a:solidFill>
                <a:latin typeface="Calibri Light" panose="020F0302020204030204" pitchFamily="34" charset="0"/>
                <a:ea typeface="+mj-ea"/>
                <a:cs typeface="Calibri Light" panose="020F0302020204030204" pitchFamily="34" charset="0"/>
              </a:rPr>
              <a:t>Supervised Model Comparison</a:t>
            </a:r>
          </a:p>
        </p:txBody>
      </p:sp>
      <p:cxnSp>
        <p:nvCxnSpPr>
          <p:cNvPr id="6" name="Straight Connector 5">
            <a:extLst>
              <a:ext uri="{FF2B5EF4-FFF2-40B4-BE49-F238E27FC236}">
                <a16:creationId xmlns:a16="http://schemas.microsoft.com/office/drawing/2014/main" id="{9783A2B3-E4AB-413F-A50E-F8E17E63C787}"/>
              </a:ext>
            </a:extLst>
          </p:cNvPr>
          <p:cNvCxnSpPr/>
          <p:nvPr/>
        </p:nvCxnSpPr>
        <p:spPr>
          <a:xfrm>
            <a:off x="672517" y="1023457"/>
            <a:ext cx="10846965"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7" name="Shape 254">
            <a:extLst>
              <a:ext uri="{FF2B5EF4-FFF2-40B4-BE49-F238E27FC236}">
                <a16:creationId xmlns:a16="http://schemas.microsoft.com/office/drawing/2014/main" id="{56B71534-613C-4080-8233-964A12CA974C}"/>
              </a:ext>
            </a:extLst>
          </p:cNvPr>
          <p:cNvPicPr preferRelativeResize="0"/>
          <p:nvPr/>
        </p:nvPicPr>
        <p:blipFill rotWithShape="1">
          <a:blip r:embed="rId2">
            <a:alphaModFix/>
          </a:blip>
          <a:srcRect l="1139" t="8608" r="1412" b="1758"/>
          <a:stretch/>
        </p:blipFill>
        <p:spPr>
          <a:xfrm>
            <a:off x="2585207" y="1864455"/>
            <a:ext cx="7021586" cy="31290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607979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A80A4B-6C2E-4633-B46E-60A8D7EBD0F5}"/>
              </a:ext>
            </a:extLst>
          </p:cNvPr>
          <p:cNvSpPr txBox="1"/>
          <p:nvPr/>
        </p:nvSpPr>
        <p:spPr>
          <a:xfrm>
            <a:off x="672517" y="448724"/>
            <a:ext cx="1533102" cy="514411"/>
          </a:xfrm>
          <a:prstGeom prst="rect">
            <a:avLst/>
          </a:prstGeom>
        </p:spPr>
        <p:txBody>
          <a:bodyPr vert="horz" lIns="91440" tIns="45720" rIns="91440" bIns="45720" rtlCol="0" anchor="b">
            <a:normAutofit fontScale="92500" lnSpcReduction="10000"/>
          </a:bodyPr>
          <a:lstStyle/>
          <a:p>
            <a:pPr>
              <a:lnSpc>
                <a:spcPct val="90000"/>
              </a:lnSpc>
              <a:spcBef>
                <a:spcPct val="0"/>
              </a:spcBef>
              <a:spcAft>
                <a:spcPts val="600"/>
              </a:spcAft>
            </a:pPr>
            <a:r>
              <a:rPr lang="en-US" sz="3600" b="1" kern="1200" dirty="0">
                <a:solidFill>
                  <a:schemeClr val="tx1"/>
                </a:solidFill>
                <a:latin typeface="Calibri Light" panose="020F0302020204030204" pitchFamily="34" charset="0"/>
                <a:ea typeface="+mj-ea"/>
                <a:cs typeface="Calibri Light" panose="020F0302020204030204" pitchFamily="34" charset="0"/>
              </a:rPr>
              <a:t>Agenda</a:t>
            </a:r>
          </a:p>
        </p:txBody>
      </p:sp>
      <p:cxnSp>
        <p:nvCxnSpPr>
          <p:cNvPr id="6" name="Straight Connector 5">
            <a:extLst>
              <a:ext uri="{FF2B5EF4-FFF2-40B4-BE49-F238E27FC236}">
                <a16:creationId xmlns:a16="http://schemas.microsoft.com/office/drawing/2014/main" id="{9783A2B3-E4AB-413F-A50E-F8E17E63C787}"/>
              </a:ext>
            </a:extLst>
          </p:cNvPr>
          <p:cNvCxnSpPr/>
          <p:nvPr/>
        </p:nvCxnSpPr>
        <p:spPr>
          <a:xfrm>
            <a:off x="672517" y="1023457"/>
            <a:ext cx="10846965"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81B6C94-F775-486A-A0DD-858E67609AFF}"/>
              </a:ext>
            </a:extLst>
          </p:cNvPr>
          <p:cNvSpPr txBox="1"/>
          <p:nvPr/>
        </p:nvSpPr>
        <p:spPr>
          <a:xfrm>
            <a:off x="1199625" y="1417740"/>
            <a:ext cx="7290033" cy="400110"/>
          </a:xfrm>
          <a:prstGeom prst="rect">
            <a:avLst/>
          </a:prstGeom>
          <a:noFill/>
        </p:spPr>
        <p:txBody>
          <a:bodyPr wrap="square" rtlCol="0">
            <a:spAutoFit/>
          </a:bodyPr>
          <a:lstStyle/>
          <a:p>
            <a:pPr marL="285750" indent="-285750">
              <a:buBlip>
                <a:blip r:embed="rId2">
                  <a:extLst>
                    <a:ext uri="{96DAC541-7B7A-43D3-8B79-37D633B846F1}">
                      <asvg:svgBlip xmlns:asvg="http://schemas.microsoft.com/office/drawing/2016/SVG/main" r:embed="rId3"/>
                    </a:ext>
                  </a:extLst>
                </a:blip>
              </a:buBlip>
            </a:pPr>
            <a:r>
              <a:rPr lang="en-US" sz="2000" dirty="0">
                <a:latin typeface="Calibri Light" panose="020F0302020204030204" pitchFamily="34" charset="0"/>
                <a:cs typeface="Calibri Light" panose="020F0302020204030204" pitchFamily="34" charset="0"/>
              </a:rPr>
              <a:t>Variable correlations and distributions</a:t>
            </a:r>
            <a:endParaRPr lang="en-US" dirty="0">
              <a:latin typeface="Calibri Light" panose="020F0302020204030204" pitchFamily="34" charset="0"/>
              <a:cs typeface="Calibri Light" panose="020F0302020204030204" pitchFamily="34" charset="0"/>
            </a:endParaRPr>
          </a:p>
        </p:txBody>
      </p:sp>
      <p:sp>
        <p:nvSpPr>
          <p:cNvPr id="8" name="Rectangle 7">
            <a:extLst>
              <a:ext uri="{FF2B5EF4-FFF2-40B4-BE49-F238E27FC236}">
                <a16:creationId xmlns:a16="http://schemas.microsoft.com/office/drawing/2014/main" id="{1BA01C0F-4B9D-4597-BF0E-D33B3FBCA643}"/>
              </a:ext>
            </a:extLst>
          </p:cNvPr>
          <p:cNvSpPr/>
          <p:nvPr/>
        </p:nvSpPr>
        <p:spPr>
          <a:xfrm>
            <a:off x="1199625" y="1960656"/>
            <a:ext cx="6096000" cy="400110"/>
          </a:xfrm>
          <a:prstGeom prst="rect">
            <a:avLst/>
          </a:prstGeom>
        </p:spPr>
        <p:txBody>
          <a:bodyPr>
            <a:spAutoFit/>
          </a:bodyPr>
          <a:lstStyle/>
          <a:p>
            <a:pPr marL="285750" indent="-285750">
              <a:buBlip>
                <a:blip r:embed="rId2">
                  <a:extLst>
                    <a:ext uri="{96DAC541-7B7A-43D3-8B79-37D633B846F1}">
                      <asvg:svgBlip xmlns:asvg="http://schemas.microsoft.com/office/drawing/2016/SVG/main" r:embed="rId3"/>
                    </a:ext>
                  </a:extLst>
                </a:blip>
              </a:buBlip>
            </a:pPr>
            <a:r>
              <a:rPr lang="en-US" sz="2000" dirty="0">
                <a:latin typeface="Calibri Light" panose="020F0302020204030204" pitchFamily="34" charset="0"/>
                <a:cs typeface="Calibri Light" panose="020F0302020204030204" pitchFamily="34" charset="0"/>
              </a:rPr>
              <a:t>Dataset transformation and cleaning</a:t>
            </a:r>
          </a:p>
        </p:txBody>
      </p:sp>
      <p:sp>
        <p:nvSpPr>
          <p:cNvPr id="9" name="Rectangle 8">
            <a:extLst>
              <a:ext uri="{FF2B5EF4-FFF2-40B4-BE49-F238E27FC236}">
                <a16:creationId xmlns:a16="http://schemas.microsoft.com/office/drawing/2014/main" id="{CA9EB71A-019B-4BDF-9C1D-0DB073699D7C}"/>
              </a:ext>
            </a:extLst>
          </p:cNvPr>
          <p:cNvSpPr/>
          <p:nvPr/>
        </p:nvSpPr>
        <p:spPr>
          <a:xfrm>
            <a:off x="1199625" y="2543772"/>
            <a:ext cx="6096000" cy="400110"/>
          </a:xfrm>
          <a:prstGeom prst="rect">
            <a:avLst/>
          </a:prstGeom>
        </p:spPr>
        <p:txBody>
          <a:bodyPr>
            <a:spAutoFit/>
          </a:bodyPr>
          <a:lstStyle/>
          <a:p>
            <a:pPr marL="285750" indent="-285750">
              <a:buBlip>
                <a:blip r:embed="rId2">
                  <a:extLst>
                    <a:ext uri="{96DAC541-7B7A-43D3-8B79-37D633B846F1}">
                      <asvg:svgBlip xmlns:asvg="http://schemas.microsoft.com/office/drawing/2016/SVG/main" r:embed="rId3"/>
                    </a:ext>
                  </a:extLst>
                </a:blip>
              </a:buBlip>
            </a:pPr>
            <a:r>
              <a:rPr lang="en-US" sz="2000" dirty="0">
                <a:latin typeface="Calibri Light" panose="020F0302020204030204" pitchFamily="34" charset="0"/>
                <a:cs typeface="Calibri Light" panose="020F0302020204030204" pitchFamily="34" charset="0"/>
              </a:rPr>
              <a:t>Unsupervised learning</a:t>
            </a:r>
          </a:p>
        </p:txBody>
      </p:sp>
      <p:sp>
        <p:nvSpPr>
          <p:cNvPr id="10" name="Rectangle 9">
            <a:extLst>
              <a:ext uri="{FF2B5EF4-FFF2-40B4-BE49-F238E27FC236}">
                <a16:creationId xmlns:a16="http://schemas.microsoft.com/office/drawing/2014/main" id="{4EA175DF-2CB8-4622-B1D2-343CAE61E109}"/>
              </a:ext>
            </a:extLst>
          </p:cNvPr>
          <p:cNvSpPr/>
          <p:nvPr/>
        </p:nvSpPr>
        <p:spPr>
          <a:xfrm>
            <a:off x="1199625" y="3126888"/>
            <a:ext cx="2482987" cy="400110"/>
          </a:xfrm>
          <a:prstGeom prst="rect">
            <a:avLst/>
          </a:prstGeom>
        </p:spPr>
        <p:txBody>
          <a:bodyPr wrap="none">
            <a:spAutoFit/>
          </a:bodyPr>
          <a:lstStyle/>
          <a:p>
            <a:pPr marL="285750" indent="-285750">
              <a:buBlip>
                <a:blip r:embed="rId2">
                  <a:extLst>
                    <a:ext uri="{96DAC541-7B7A-43D3-8B79-37D633B846F1}">
                      <asvg:svgBlip xmlns:asvg="http://schemas.microsoft.com/office/drawing/2016/SVG/main" r:embed="rId3"/>
                    </a:ext>
                  </a:extLst>
                </a:blip>
              </a:buBlip>
            </a:pPr>
            <a:r>
              <a:rPr lang="en-US" sz="2000" dirty="0">
                <a:latin typeface="Calibri Light" panose="020F0302020204030204" pitchFamily="34" charset="0"/>
                <a:cs typeface="Calibri Light" panose="020F0302020204030204" pitchFamily="34" charset="0"/>
              </a:rPr>
              <a:t>Supervised learning</a:t>
            </a:r>
          </a:p>
        </p:txBody>
      </p:sp>
      <p:sp>
        <p:nvSpPr>
          <p:cNvPr id="12" name="Rectangle 11">
            <a:extLst>
              <a:ext uri="{FF2B5EF4-FFF2-40B4-BE49-F238E27FC236}">
                <a16:creationId xmlns:a16="http://schemas.microsoft.com/office/drawing/2014/main" id="{C598E2E0-5C70-43BE-BEBC-1D95C6D5E0EF}"/>
              </a:ext>
            </a:extLst>
          </p:cNvPr>
          <p:cNvSpPr/>
          <p:nvPr/>
        </p:nvSpPr>
        <p:spPr>
          <a:xfrm>
            <a:off x="1199625" y="3710004"/>
            <a:ext cx="3484928" cy="400110"/>
          </a:xfrm>
          <a:prstGeom prst="rect">
            <a:avLst/>
          </a:prstGeom>
        </p:spPr>
        <p:txBody>
          <a:bodyPr wrap="none">
            <a:spAutoFit/>
          </a:bodyPr>
          <a:lstStyle/>
          <a:p>
            <a:pPr marL="285750" indent="-285750">
              <a:buBlip>
                <a:blip r:embed="rId2">
                  <a:extLst>
                    <a:ext uri="{96DAC541-7B7A-43D3-8B79-37D633B846F1}">
                      <asvg:svgBlip xmlns:asvg="http://schemas.microsoft.com/office/drawing/2016/SVG/main" r:embed="rId3"/>
                    </a:ext>
                  </a:extLst>
                </a:blip>
              </a:buBlip>
            </a:pPr>
            <a:r>
              <a:rPr lang="en-US" sz="2000" b="1" u="sng" dirty="0">
                <a:latin typeface="Calibri Light" panose="020F0302020204030204" pitchFamily="34" charset="0"/>
                <a:cs typeface="Calibri Light" panose="020F0302020204030204" pitchFamily="34" charset="0"/>
              </a:rPr>
              <a:t>Conclusions and future steps</a:t>
            </a:r>
          </a:p>
        </p:txBody>
      </p:sp>
    </p:spTree>
    <p:extLst>
      <p:ext uri="{BB962C8B-B14F-4D97-AF65-F5344CB8AC3E}">
        <p14:creationId xmlns:p14="http://schemas.microsoft.com/office/powerpoint/2010/main" val="29790033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A80A4B-6C2E-4633-B46E-60A8D7EBD0F5}"/>
              </a:ext>
            </a:extLst>
          </p:cNvPr>
          <p:cNvSpPr txBox="1"/>
          <p:nvPr/>
        </p:nvSpPr>
        <p:spPr>
          <a:xfrm>
            <a:off x="672517" y="448724"/>
            <a:ext cx="4587380" cy="514411"/>
          </a:xfrm>
          <a:prstGeom prst="rect">
            <a:avLst/>
          </a:prstGeom>
        </p:spPr>
        <p:txBody>
          <a:bodyPr vert="horz" lIns="91440" tIns="45720" rIns="91440" bIns="45720" rtlCol="0" anchor="b">
            <a:normAutofit fontScale="92500" lnSpcReduction="10000"/>
          </a:bodyPr>
          <a:lstStyle/>
          <a:p>
            <a:pPr>
              <a:lnSpc>
                <a:spcPct val="90000"/>
              </a:lnSpc>
              <a:spcBef>
                <a:spcPct val="0"/>
              </a:spcBef>
              <a:spcAft>
                <a:spcPts val="600"/>
              </a:spcAft>
            </a:pPr>
            <a:r>
              <a:rPr lang="en-US" sz="3600" b="1" kern="1200" dirty="0">
                <a:solidFill>
                  <a:schemeClr val="tx1"/>
                </a:solidFill>
                <a:latin typeface="Calibri Light" panose="020F0302020204030204" pitchFamily="34" charset="0"/>
                <a:ea typeface="+mj-ea"/>
                <a:cs typeface="Calibri Light" panose="020F0302020204030204" pitchFamily="34" charset="0"/>
              </a:rPr>
              <a:t>Conclusion</a:t>
            </a:r>
          </a:p>
        </p:txBody>
      </p:sp>
      <p:cxnSp>
        <p:nvCxnSpPr>
          <p:cNvPr id="6" name="Straight Connector 5">
            <a:extLst>
              <a:ext uri="{FF2B5EF4-FFF2-40B4-BE49-F238E27FC236}">
                <a16:creationId xmlns:a16="http://schemas.microsoft.com/office/drawing/2014/main" id="{9783A2B3-E4AB-413F-A50E-F8E17E63C787}"/>
              </a:ext>
            </a:extLst>
          </p:cNvPr>
          <p:cNvCxnSpPr/>
          <p:nvPr/>
        </p:nvCxnSpPr>
        <p:spPr>
          <a:xfrm>
            <a:off x="672517" y="1023457"/>
            <a:ext cx="10846965"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1C57B65-3468-4632-8AFF-96B01397037C}"/>
              </a:ext>
            </a:extLst>
          </p:cNvPr>
          <p:cNvSpPr txBox="1"/>
          <p:nvPr/>
        </p:nvSpPr>
        <p:spPr>
          <a:xfrm>
            <a:off x="1199625" y="1417740"/>
            <a:ext cx="10319858" cy="707886"/>
          </a:xfrm>
          <a:prstGeom prst="rect">
            <a:avLst/>
          </a:prstGeom>
          <a:noFill/>
        </p:spPr>
        <p:txBody>
          <a:bodyPr wrap="square" rtlCol="0">
            <a:spAutoFit/>
          </a:bodyPr>
          <a:lstStyle/>
          <a:p>
            <a:pPr marL="285750" lvl="0" indent="-285750" algn="just">
              <a:buSzPts val="1800"/>
              <a:buBlip>
                <a:blip r:embed="rId2">
                  <a:extLst>
                    <a:ext uri="{96DAC541-7B7A-43D3-8B79-37D633B846F1}">
                      <asvg:svgBlip xmlns:asvg="http://schemas.microsoft.com/office/drawing/2016/SVG/main" r:embed="rId3"/>
                    </a:ext>
                  </a:extLst>
                </a:blip>
              </a:buBlip>
            </a:pPr>
            <a:r>
              <a:rPr lang="en" sz="2000" dirty="0">
                <a:latin typeface="Calibri Light" panose="020F0302020204030204" pitchFamily="34" charset="0"/>
                <a:cs typeface="Calibri Light" panose="020F0302020204030204" pitchFamily="34" charset="0"/>
              </a:rPr>
              <a:t>Association rules can help us predict if a user will like a movie based on other movies they’ve already rated highly</a:t>
            </a:r>
          </a:p>
        </p:txBody>
      </p:sp>
      <p:sp>
        <p:nvSpPr>
          <p:cNvPr id="7" name="Rectangle 6">
            <a:extLst>
              <a:ext uri="{FF2B5EF4-FFF2-40B4-BE49-F238E27FC236}">
                <a16:creationId xmlns:a16="http://schemas.microsoft.com/office/drawing/2014/main" id="{D9C4AB84-2148-4629-A20D-0070D284237B}"/>
              </a:ext>
            </a:extLst>
          </p:cNvPr>
          <p:cNvSpPr/>
          <p:nvPr/>
        </p:nvSpPr>
        <p:spPr>
          <a:xfrm>
            <a:off x="1199623" y="2319853"/>
            <a:ext cx="10319858" cy="707886"/>
          </a:xfrm>
          <a:prstGeom prst="rect">
            <a:avLst/>
          </a:prstGeom>
        </p:spPr>
        <p:txBody>
          <a:bodyPr wrap="square">
            <a:spAutoFit/>
          </a:bodyPr>
          <a:lstStyle/>
          <a:p>
            <a:pPr marL="285750" lvl="0" indent="-285750" algn="just">
              <a:buSzPts val="1800"/>
              <a:buBlip>
                <a:blip r:embed="rId2">
                  <a:extLst>
                    <a:ext uri="{96DAC541-7B7A-43D3-8B79-37D633B846F1}">
                      <asvg:svgBlip xmlns:asvg="http://schemas.microsoft.com/office/drawing/2016/SVG/main" r:embed="rId3"/>
                    </a:ext>
                  </a:extLst>
                </a:blip>
              </a:buBlip>
            </a:pPr>
            <a:r>
              <a:rPr lang="en" sz="2000" dirty="0">
                <a:latin typeface="Calibri Light" panose="020F0302020204030204" pitchFamily="34" charset="0"/>
                <a:cs typeface="Calibri Light" panose="020F0302020204030204" pitchFamily="34" charset="0"/>
              </a:rPr>
              <a:t>Clustering users based on demographics can help us recommend movies based on what other users in the same cluster have rated highly</a:t>
            </a:r>
          </a:p>
        </p:txBody>
      </p:sp>
      <p:sp>
        <p:nvSpPr>
          <p:cNvPr id="9" name="Rectangle 8">
            <a:extLst>
              <a:ext uri="{FF2B5EF4-FFF2-40B4-BE49-F238E27FC236}">
                <a16:creationId xmlns:a16="http://schemas.microsoft.com/office/drawing/2014/main" id="{0CCA2E5B-557F-46D6-9651-47BFE645959E}"/>
              </a:ext>
            </a:extLst>
          </p:cNvPr>
          <p:cNvSpPr/>
          <p:nvPr/>
        </p:nvSpPr>
        <p:spPr>
          <a:xfrm>
            <a:off x="1199623" y="3221966"/>
            <a:ext cx="10319857" cy="707886"/>
          </a:xfrm>
          <a:prstGeom prst="rect">
            <a:avLst/>
          </a:prstGeom>
        </p:spPr>
        <p:txBody>
          <a:bodyPr wrap="square">
            <a:spAutoFit/>
          </a:bodyPr>
          <a:lstStyle/>
          <a:p>
            <a:pPr marL="285750" lvl="0" indent="-285750" algn="just">
              <a:buSzPts val="1800"/>
              <a:buBlip>
                <a:blip r:embed="rId2">
                  <a:extLst>
                    <a:ext uri="{96DAC541-7B7A-43D3-8B79-37D633B846F1}">
                      <asvg:svgBlip xmlns:asvg="http://schemas.microsoft.com/office/drawing/2016/SVG/main" r:embed="rId3"/>
                    </a:ext>
                  </a:extLst>
                </a:blip>
              </a:buBlip>
            </a:pPr>
            <a:r>
              <a:rPr lang="en" sz="2000" dirty="0">
                <a:latin typeface="Calibri Light" panose="020F0302020204030204" pitchFamily="34" charset="0"/>
                <a:cs typeface="Calibri Light" panose="020F0302020204030204" pitchFamily="34" charset="0"/>
              </a:rPr>
              <a:t>Neural networks have the lowest misclassification rate of all supervised models tested, allowing us to predict whether a user will like a movie with an accuracy of 74.2237%</a:t>
            </a:r>
          </a:p>
        </p:txBody>
      </p:sp>
      <p:sp>
        <p:nvSpPr>
          <p:cNvPr id="2" name="Rectangle 1">
            <a:extLst>
              <a:ext uri="{FF2B5EF4-FFF2-40B4-BE49-F238E27FC236}">
                <a16:creationId xmlns:a16="http://schemas.microsoft.com/office/drawing/2014/main" id="{914729DC-670C-4E89-AC4C-517C12BAB574}"/>
              </a:ext>
            </a:extLst>
          </p:cNvPr>
          <p:cNvSpPr/>
          <p:nvPr/>
        </p:nvSpPr>
        <p:spPr>
          <a:xfrm>
            <a:off x="1199622" y="4132209"/>
            <a:ext cx="10319857" cy="1015663"/>
          </a:xfrm>
          <a:prstGeom prst="rect">
            <a:avLst/>
          </a:prstGeom>
        </p:spPr>
        <p:txBody>
          <a:bodyPr wrap="square">
            <a:spAutoFit/>
          </a:bodyPr>
          <a:lstStyle/>
          <a:p>
            <a:pPr marL="285750" lvl="0" indent="-285750" algn="just">
              <a:buSzPts val="1800"/>
              <a:buBlip>
                <a:blip r:embed="rId2">
                  <a:extLst>
                    <a:ext uri="{96DAC541-7B7A-43D3-8B79-37D633B846F1}">
                      <asvg:svgBlip xmlns:asvg="http://schemas.microsoft.com/office/drawing/2016/SVG/main" r:embed="rId3"/>
                    </a:ext>
                  </a:extLst>
                </a:blip>
              </a:buBlip>
            </a:pPr>
            <a:r>
              <a:rPr lang="en" sz="2000" dirty="0">
                <a:latin typeface="Calibri Light" panose="020F0302020204030204" pitchFamily="34" charset="0"/>
                <a:cs typeface="Calibri Light" panose="020F0302020204030204" pitchFamily="34" charset="0"/>
              </a:rPr>
              <a:t>The most important variables in predicting whether a user will like a movie are average rating of a movie (over all users), the user’s average rating on different genres (drama, action, comedy, etc.), the genre of the movie, user’s age, occupation and state</a:t>
            </a:r>
          </a:p>
        </p:txBody>
      </p:sp>
    </p:spTree>
    <p:extLst>
      <p:ext uri="{BB962C8B-B14F-4D97-AF65-F5344CB8AC3E}">
        <p14:creationId xmlns:p14="http://schemas.microsoft.com/office/powerpoint/2010/main" val="4013679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0" end="0"/>
                                            </p:txEl>
                                          </p:spTgt>
                                        </p:tgtEl>
                                        <p:attrNameLst>
                                          <p:attrName>style.visibility</p:attrName>
                                        </p:attrNameLst>
                                      </p:cBhvr>
                                      <p:to>
                                        <p:strVal val="visible"/>
                                      </p:to>
                                    </p:set>
                                    <p:animEffect transition="in" filter="fade">
                                      <p:cBhvr>
                                        <p:cTn id="22"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A80A4B-6C2E-4633-B46E-60A8D7EBD0F5}"/>
              </a:ext>
            </a:extLst>
          </p:cNvPr>
          <p:cNvSpPr txBox="1"/>
          <p:nvPr/>
        </p:nvSpPr>
        <p:spPr>
          <a:xfrm>
            <a:off x="672516" y="448724"/>
            <a:ext cx="5099109" cy="514411"/>
          </a:xfrm>
          <a:prstGeom prst="rect">
            <a:avLst/>
          </a:prstGeom>
        </p:spPr>
        <p:txBody>
          <a:bodyPr vert="horz" lIns="91440" tIns="45720" rIns="91440" bIns="45720" rtlCol="0" anchor="b">
            <a:normAutofit fontScale="92500" lnSpcReduction="10000"/>
          </a:bodyPr>
          <a:lstStyle/>
          <a:p>
            <a:pPr>
              <a:lnSpc>
                <a:spcPct val="90000"/>
              </a:lnSpc>
              <a:spcBef>
                <a:spcPct val="0"/>
              </a:spcBef>
              <a:spcAft>
                <a:spcPts val="600"/>
              </a:spcAft>
            </a:pPr>
            <a:r>
              <a:rPr lang="en-US" sz="3600" b="1" dirty="0">
                <a:latin typeface="Calibri Light" panose="020F0302020204030204" pitchFamily="34" charset="0"/>
                <a:ea typeface="+mj-ea"/>
                <a:cs typeface="Calibri Light" panose="020F0302020204030204" pitchFamily="34" charset="0"/>
              </a:rPr>
              <a:t>MovieLens Dataset</a:t>
            </a:r>
            <a:endParaRPr lang="en-US" sz="3600" b="1" kern="1200" dirty="0">
              <a:solidFill>
                <a:schemeClr val="tx1"/>
              </a:solidFill>
              <a:latin typeface="Calibri Light" panose="020F0302020204030204" pitchFamily="34" charset="0"/>
              <a:ea typeface="+mj-ea"/>
              <a:cs typeface="Calibri Light" panose="020F0302020204030204" pitchFamily="34" charset="0"/>
            </a:endParaRPr>
          </a:p>
        </p:txBody>
      </p:sp>
      <p:cxnSp>
        <p:nvCxnSpPr>
          <p:cNvPr id="6" name="Straight Connector 5">
            <a:extLst>
              <a:ext uri="{FF2B5EF4-FFF2-40B4-BE49-F238E27FC236}">
                <a16:creationId xmlns:a16="http://schemas.microsoft.com/office/drawing/2014/main" id="{9783A2B3-E4AB-413F-A50E-F8E17E63C787}"/>
              </a:ext>
            </a:extLst>
          </p:cNvPr>
          <p:cNvCxnSpPr/>
          <p:nvPr/>
        </p:nvCxnSpPr>
        <p:spPr>
          <a:xfrm>
            <a:off x="672517" y="1023457"/>
            <a:ext cx="10846965"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A9EB71A-019B-4BDF-9C1D-0DB073699D7C}"/>
              </a:ext>
            </a:extLst>
          </p:cNvPr>
          <p:cNvSpPr/>
          <p:nvPr/>
        </p:nvSpPr>
        <p:spPr>
          <a:xfrm>
            <a:off x="672516" y="1241911"/>
            <a:ext cx="10319857" cy="5324535"/>
          </a:xfrm>
          <a:prstGeom prst="rect">
            <a:avLst/>
          </a:prstGeom>
        </p:spPr>
        <p:txBody>
          <a:bodyPr wrap="square">
            <a:spAutoFit/>
          </a:bodyPr>
          <a:lstStyle/>
          <a:p>
            <a:pPr marL="285750" indent="-285750">
              <a:spcBef>
                <a:spcPts val="0"/>
              </a:spcBef>
              <a:buSzPts val="1400"/>
              <a:buBlip>
                <a:blip r:embed="rId2">
                  <a:extLst>
                    <a:ext uri="{96DAC541-7B7A-43D3-8B79-37D633B846F1}">
                      <asvg:svgBlip xmlns:asvg="http://schemas.microsoft.com/office/drawing/2016/SVG/main" r:embed="rId3"/>
                    </a:ext>
                  </a:extLst>
                </a:blip>
              </a:buBlip>
            </a:pPr>
            <a:r>
              <a:rPr lang="en" sz="2000" dirty="0">
                <a:latin typeface="Calibri Light" panose="020F0302020204030204" pitchFamily="34" charset="0"/>
                <a:cs typeface="Calibri Light" panose="020F0302020204030204" pitchFamily="34" charset="0"/>
              </a:rPr>
              <a:t>(1 million ratings from 6000 users on 4000 movies)</a:t>
            </a:r>
          </a:p>
          <a:p>
            <a:pPr>
              <a:spcBef>
                <a:spcPts val="0"/>
              </a:spcBef>
              <a:buSzPts val="1400"/>
            </a:pPr>
            <a:endParaRPr lang="en" sz="2000" dirty="0">
              <a:latin typeface="Calibri Light" panose="020F0302020204030204" pitchFamily="34" charset="0"/>
              <a:cs typeface="Calibri Light" panose="020F0302020204030204" pitchFamily="34" charset="0"/>
            </a:endParaRPr>
          </a:p>
          <a:p>
            <a:pPr marL="742950" lvl="1" indent="-285750">
              <a:buSzPts val="1400"/>
              <a:buBlip>
                <a:blip r:embed="rId2">
                  <a:extLst>
                    <a:ext uri="{96DAC541-7B7A-43D3-8B79-37D633B846F1}">
                      <asvg:svgBlip xmlns:asvg="http://schemas.microsoft.com/office/drawing/2016/SVG/main" r:embed="rId3"/>
                    </a:ext>
                  </a:extLst>
                </a:blip>
              </a:buBlip>
            </a:pPr>
            <a:r>
              <a:rPr lang="en" sz="2000" dirty="0">
                <a:latin typeface="Calibri Light" panose="020F0302020204030204" pitchFamily="34" charset="0"/>
                <a:cs typeface="Calibri Light" panose="020F0302020204030204" pitchFamily="34" charset="0"/>
              </a:rPr>
              <a:t>Ratings</a:t>
            </a:r>
          </a:p>
          <a:p>
            <a:pPr marL="1257300" lvl="2" indent="-342900">
              <a:buSzPts val="1400"/>
              <a:buFont typeface="Wingdings" panose="05000000000000000000" pitchFamily="2" charset="2"/>
              <a:buChar char="§"/>
            </a:pPr>
            <a:r>
              <a:rPr lang="en" sz="2000" dirty="0">
                <a:latin typeface="Calibri Light" panose="020F0302020204030204" pitchFamily="34" charset="0"/>
                <a:cs typeface="Calibri Light" panose="020F0302020204030204" pitchFamily="34" charset="0"/>
              </a:rPr>
              <a:t>UserID</a:t>
            </a:r>
          </a:p>
          <a:p>
            <a:pPr marL="1257300" lvl="2" indent="-342900">
              <a:buSzPts val="1400"/>
              <a:buFont typeface="Wingdings" panose="05000000000000000000" pitchFamily="2" charset="2"/>
              <a:buChar char="§"/>
            </a:pPr>
            <a:r>
              <a:rPr lang="en" sz="2000" dirty="0">
                <a:latin typeface="Calibri Light" panose="020F0302020204030204" pitchFamily="34" charset="0"/>
                <a:cs typeface="Calibri Light" panose="020F0302020204030204" pitchFamily="34" charset="0"/>
              </a:rPr>
              <a:t>MovieID</a:t>
            </a:r>
          </a:p>
          <a:p>
            <a:pPr marL="1257300" lvl="2" indent="-342900">
              <a:buSzPts val="1400"/>
              <a:buFont typeface="Wingdings" panose="05000000000000000000" pitchFamily="2" charset="2"/>
              <a:buChar char="§"/>
            </a:pPr>
            <a:r>
              <a:rPr lang="en" sz="2000" dirty="0">
                <a:latin typeface="Calibri Light" panose="020F0302020204030204" pitchFamily="34" charset="0"/>
                <a:cs typeface="Calibri Light" panose="020F0302020204030204" pitchFamily="34" charset="0"/>
              </a:rPr>
              <a:t>Timestamp</a:t>
            </a:r>
          </a:p>
          <a:p>
            <a:pPr marL="1257300" lvl="2" indent="-342900">
              <a:buSzPts val="1400"/>
              <a:buFont typeface="Wingdings" panose="05000000000000000000" pitchFamily="2" charset="2"/>
              <a:buChar char="§"/>
            </a:pPr>
            <a:r>
              <a:rPr lang="en" sz="2000" dirty="0">
                <a:latin typeface="Calibri Light" panose="020F0302020204030204" pitchFamily="34" charset="0"/>
                <a:cs typeface="Calibri Light" panose="020F0302020204030204" pitchFamily="34" charset="0"/>
              </a:rPr>
              <a:t>Rating</a:t>
            </a:r>
          </a:p>
          <a:p>
            <a:pPr marL="742950" lvl="1" indent="-285750">
              <a:buSzPts val="1400"/>
              <a:buBlip>
                <a:blip r:embed="rId2">
                  <a:extLst>
                    <a:ext uri="{96DAC541-7B7A-43D3-8B79-37D633B846F1}">
                      <asvg:svgBlip xmlns:asvg="http://schemas.microsoft.com/office/drawing/2016/SVG/main" r:embed="rId3"/>
                    </a:ext>
                  </a:extLst>
                </a:blip>
              </a:buBlip>
            </a:pPr>
            <a:r>
              <a:rPr lang="en" sz="2000" dirty="0">
                <a:latin typeface="Calibri Light" panose="020F0302020204030204" pitchFamily="34" charset="0"/>
                <a:cs typeface="Calibri Light" panose="020F0302020204030204" pitchFamily="34" charset="0"/>
              </a:rPr>
              <a:t>Movies</a:t>
            </a:r>
          </a:p>
          <a:p>
            <a:pPr marL="1257300" lvl="2" indent="-342900">
              <a:buSzPts val="1400"/>
              <a:buFont typeface="Wingdings" panose="05000000000000000000" pitchFamily="2" charset="2"/>
              <a:buChar char="§"/>
            </a:pPr>
            <a:r>
              <a:rPr lang="en" sz="2000" dirty="0">
                <a:latin typeface="Calibri Light" panose="020F0302020204030204" pitchFamily="34" charset="0"/>
                <a:cs typeface="Calibri Light" panose="020F0302020204030204" pitchFamily="34" charset="0"/>
              </a:rPr>
              <a:t>Title</a:t>
            </a:r>
          </a:p>
          <a:p>
            <a:pPr marL="1257300" lvl="2" indent="-342900">
              <a:buSzPts val="1400"/>
              <a:buFont typeface="Wingdings" panose="05000000000000000000" pitchFamily="2" charset="2"/>
              <a:buChar char="§"/>
            </a:pPr>
            <a:r>
              <a:rPr lang="en" sz="2000" dirty="0">
                <a:latin typeface="Calibri Light" panose="020F0302020204030204" pitchFamily="34" charset="0"/>
                <a:cs typeface="Calibri Light" panose="020F0302020204030204" pitchFamily="34" charset="0"/>
              </a:rPr>
              <a:t>Year</a:t>
            </a:r>
          </a:p>
          <a:p>
            <a:pPr marL="1257300" lvl="2" indent="-342900">
              <a:buSzPts val="1400"/>
              <a:buFont typeface="Wingdings" panose="05000000000000000000" pitchFamily="2" charset="2"/>
              <a:buChar char="§"/>
            </a:pPr>
            <a:r>
              <a:rPr lang="en" sz="2000" dirty="0">
                <a:latin typeface="Calibri Light" panose="020F0302020204030204" pitchFamily="34" charset="0"/>
                <a:cs typeface="Calibri Light" panose="020F0302020204030204" pitchFamily="34" charset="0"/>
              </a:rPr>
              <a:t>Genres(s)</a:t>
            </a:r>
          </a:p>
          <a:p>
            <a:pPr marL="742950" lvl="1" indent="-285750">
              <a:buSzPts val="1400"/>
              <a:buBlip>
                <a:blip r:embed="rId2">
                  <a:extLst>
                    <a:ext uri="{96DAC541-7B7A-43D3-8B79-37D633B846F1}">
                      <asvg:svgBlip xmlns:asvg="http://schemas.microsoft.com/office/drawing/2016/SVG/main" r:embed="rId3"/>
                    </a:ext>
                  </a:extLst>
                </a:blip>
              </a:buBlip>
            </a:pPr>
            <a:r>
              <a:rPr lang="en" sz="2000" dirty="0">
                <a:latin typeface="Calibri Light" panose="020F0302020204030204" pitchFamily="34" charset="0"/>
                <a:cs typeface="Calibri Light" panose="020F0302020204030204" pitchFamily="34" charset="0"/>
              </a:rPr>
              <a:t>Users</a:t>
            </a:r>
          </a:p>
          <a:p>
            <a:pPr marL="1257300" lvl="2" indent="-342900">
              <a:buSzPts val="1400"/>
              <a:buFont typeface="Wingdings" panose="05000000000000000000" pitchFamily="2" charset="2"/>
              <a:buChar char="§"/>
            </a:pPr>
            <a:r>
              <a:rPr lang="en" sz="2000" dirty="0">
                <a:latin typeface="Calibri Light" panose="020F0302020204030204" pitchFamily="34" charset="0"/>
                <a:cs typeface="Calibri Light" panose="020F0302020204030204" pitchFamily="34" charset="0"/>
              </a:rPr>
              <a:t>UserID</a:t>
            </a:r>
          </a:p>
          <a:p>
            <a:pPr marL="1257300" lvl="2" indent="-342900">
              <a:buSzPts val="1400"/>
              <a:buFont typeface="Wingdings" panose="05000000000000000000" pitchFamily="2" charset="2"/>
              <a:buChar char="§"/>
            </a:pPr>
            <a:r>
              <a:rPr lang="en" sz="2000" dirty="0">
                <a:latin typeface="Calibri Light" panose="020F0302020204030204" pitchFamily="34" charset="0"/>
                <a:cs typeface="Calibri Light" panose="020F0302020204030204" pitchFamily="34" charset="0"/>
              </a:rPr>
              <a:t>Gender</a:t>
            </a:r>
          </a:p>
          <a:p>
            <a:pPr marL="1257300" lvl="2" indent="-342900">
              <a:buSzPts val="1400"/>
              <a:buFont typeface="Wingdings" panose="05000000000000000000" pitchFamily="2" charset="2"/>
              <a:buChar char="§"/>
            </a:pPr>
            <a:r>
              <a:rPr lang="en" sz="2000" dirty="0">
                <a:latin typeface="Calibri Light" panose="020F0302020204030204" pitchFamily="34" charset="0"/>
                <a:cs typeface="Calibri Light" panose="020F0302020204030204" pitchFamily="34" charset="0"/>
              </a:rPr>
              <a:t>Age</a:t>
            </a:r>
          </a:p>
          <a:p>
            <a:pPr marL="1257300" lvl="2" indent="-342900">
              <a:buSzPts val="1400"/>
              <a:buFont typeface="Wingdings" panose="05000000000000000000" pitchFamily="2" charset="2"/>
              <a:buChar char="§"/>
            </a:pPr>
            <a:r>
              <a:rPr lang="en" sz="2000" dirty="0">
                <a:latin typeface="Calibri Light" panose="020F0302020204030204" pitchFamily="34" charset="0"/>
                <a:cs typeface="Calibri Light" panose="020F0302020204030204" pitchFamily="34" charset="0"/>
              </a:rPr>
              <a:t>Occupation</a:t>
            </a:r>
          </a:p>
          <a:p>
            <a:pPr marL="1257300" lvl="2" indent="-342900">
              <a:buSzPts val="1400"/>
              <a:buFont typeface="Wingdings" panose="05000000000000000000" pitchFamily="2" charset="2"/>
              <a:buChar char="§"/>
            </a:pPr>
            <a:r>
              <a:rPr lang="en" sz="2000" dirty="0">
                <a:latin typeface="Calibri Light" panose="020F0302020204030204" pitchFamily="34" charset="0"/>
                <a:cs typeface="Calibri Light" panose="020F0302020204030204" pitchFamily="34" charset="0"/>
              </a:rPr>
              <a:t>Zip Cod</a:t>
            </a:r>
            <a:r>
              <a:rPr lang="en-US" sz="2000" dirty="0">
                <a:latin typeface="Calibri Light" panose="020F0302020204030204" pitchFamily="34" charset="0"/>
                <a:cs typeface="Calibri Light" panose="020F0302020204030204" pitchFamily="34" charset="0"/>
              </a:rPr>
              <a:t>e</a:t>
            </a:r>
            <a:endParaRPr lang="en" sz="20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68726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A80A4B-6C2E-4633-B46E-60A8D7EBD0F5}"/>
              </a:ext>
            </a:extLst>
          </p:cNvPr>
          <p:cNvSpPr txBox="1"/>
          <p:nvPr/>
        </p:nvSpPr>
        <p:spPr>
          <a:xfrm>
            <a:off x="672517" y="448724"/>
            <a:ext cx="4587380" cy="514411"/>
          </a:xfrm>
          <a:prstGeom prst="rect">
            <a:avLst/>
          </a:prstGeom>
        </p:spPr>
        <p:txBody>
          <a:bodyPr vert="horz" lIns="91440" tIns="45720" rIns="91440" bIns="45720" rtlCol="0" anchor="b">
            <a:normAutofit fontScale="92500" lnSpcReduction="10000"/>
          </a:bodyPr>
          <a:lstStyle/>
          <a:p>
            <a:pPr>
              <a:lnSpc>
                <a:spcPct val="90000"/>
              </a:lnSpc>
              <a:spcBef>
                <a:spcPct val="0"/>
              </a:spcBef>
              <a:spcAft>
                <a:spcPts val="600"/>
              </a:spcAft>
            </a:pPr>
            <a:r>
              <a:rPr lang="en-US" sz="3600" b="1" kern="1200" dirty="0">
                <a:solidFill>
                  <a:schemeClr val="tx1"/>
                </a:solidFill>
                <a:latin typeface="Calibri Light" panose="020F0302020204030204" pitchFamily="34" charset="0"/>
                <a:ea typeface="+mj-ea"/>
                <a:cs typeface="Calibri Light" panose="020F0302020204030204" pitchFamily="34" charset="0"/>
              </a:rPr>
              <a:t>Next Steps</a:t>
            </a:r>
          </a:p>
        </p:txBody>
      </p:sp>
      <p:cxnSp>
        <p:nvCxnSpPr>
          <p:cNvPr id="6" name="Straight Connector 5">
            <a:extLst>
              <a:ext uri="{FF2B5EF4-FFF2-40B4-BE49-F238E27FC236}">
                <a16:creationId xmlns:a16="http://schemas.microsoft.com/office/drawing/2014/main" id="{9783A2B3-E4AB-413F-A50E-F8E17E63C787}"/>
              </a:ext>
            </a:extLst>
          </p:cNvPr>
          <p:cNvCxnSpPr/>
          <p:nvPr/>
        </p:nvCxnSpPr>
        <p:spPr>
          <a:xfrm>
            <a:off x="672517" y="1023457"/>
            <a:ext cx="10846965"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1C57B65-3468-4632-8AFF-96B01397037C}"/>
              </a:ext>
            </a:extLst>
          </p:cNvPr>
          <p:cNvSpPr txBox="1"/>
          <p:nvPr/>
        </p:nvSpPr>
        <p:spPr>
          <a:xfrm>
            <a:off x="1199625" y="1417740"/>
            <a:ext cx="10319858" cy="400110"/>
          </a:xfrm>
          <a:prstGeom prst="rect">
            <a:avLst/>
          </a:prstGeom>
          <a:noFill/>
        </p:spPr>
        <p:txBody>
          <a:bodyPr wrap="square" rtlCol="0">
            <a:spAutoFit/>
          </a:bodyPr>
          <a:lstStyle/>
          <a:p>
            <a:pPr marL="285750" indent="-285750" algn="just">
              <a:buSzPts val="1800"/>
              <a:buBlip>
                <a:blip r:embed="rId2">
                  <a:extLst>
                    <a:ext uri="{96DAC541-7B7A-43D3-8B79-37D633B846F1}">
                      <asvg:svgBlip xmlns:asvg="http://schemas.microsoft.com/office/drawing/2016/SVG/main" r:embed="rId3"/>
                    </a:ext>
                  </a:extLst>
                </a:blip>
              </a:buBlip>
            </a:pPr>
            <a:r>
              <a:rPr lang="en" sz="2000" dirty="0">
                <a:latin typeface="Calibri Light" panose="020F0302020204030204" pitchFamily="34" charset="0"/>
                <a:cs typeface="Calibri Light" panose="020F0302020204030204" pitchFamily="34" charset="0"/>
              </a:rPr>
              <a:t>Improving the data set and adding more variables</a:t>
            </a:r>
          </a:p>
        </p:txBody>
      </p:sp>
      <p:sp>
        <p:nvSpPr>
          <p:cNvPr id="3" name="Rectangle 2">
            <a:extLst>
              <a:ext uri="{FF2B5EF4-FFF2-40B4-BE49-F238E27FC236}">
                <a16:creationId xmlns:a16="http://schemas.microsoft.com/office/drawing/2014/main" id="{72468150-B2BE-4BCB-AADB-E39D4F18CB5F}"/>
              </a:ext>
            </a:extLst>
          </p:cNvPr>
          <p:cNvSpPr/>
          <p:nvPr/>
        </p:nvSpPr>
        <p:spPr>
          <a:xfrm>
            <a:off x="1199625" y="4053034"/>
            <a:ext cx="10451283" cy="400110"/>
          </a:xfrm>
          <a:prstGeom prst="rect">
            <a:avLst/>
          </a:prstGeom>
        </p:spPr>
        <p:txBody>
          <a:bodyPr wrap="square">
            <a:spAutoFit/>
          </a:bodyPr>
          <a:lstStyle/>
          <a:p>
            <a:pPr marL="285750" indent="-285750" algn="just">
              <a:buSzPts val="1800"/>
              <a:buBlip>
                <a:blip r:embed="rId2">
                  <a:extLst>
                    <a:ext uri="{96DAC541-7B7A-43D3-8B79-37D633B846F1}">
                      <asvg:svgBlip xmlns:asvg="http://schemas.microsoft.com/office/drawing/2016/SVG/main" r:embed="rId3"/>
                    </a:ext>
                  </a:extLst>
                </a:blip>
              </a:buBlip>
            </a:pPr>
            <a:r>
              <a:rPr lang="en" sz="2000" dirty="0">
                <a:latin typeface="Calibri Light" panose="020F0302020204030204" pitchFamily="34" charset="0"/>
                <a:cs typeface="Calibri Light" panose="020F0302020204030204" pitchFamily="34" charset="0"/>
              </a:rPr>
              <a:t>Additional models could be tested, such as SVM and ensemble methods</a:t>
            </a:r>
          </a:p>
        </p:txBody>
      </p:sp>
      <p:sp>
        <p:nvSpPr>
          <p:cNvPr id="10" name="Rectangle 9">
            <a:extLst>
              <a:ext uri="{FF2B5EF4-FFF2-40B4-BE49-F238E27FC236}">
                <a16:creationId xmlns:a16="http://schemas.microsoft.com/office/drawing/2014/main" id="{D760B213-AF6B-4DB1-B411-7717BC987247}"/>
              </a:ext>
            </a:extLst>
          </p:cNvPr>
          <p:cNvSpPr/>
          <p:nvPr/>
        </p:nvSpPr>
        <p:spPr>
          <a:xfrm>
            <a:off x="1293302" y="2008513"/>
            <a:ext cx="10226179" cy="1015663"/>
          </a:xfrm>
          <a:prstGeom prst="rect">
            <a:avLst/>
          </a:prstGeom>
        </p:spPr>
        <p:txBody>
          <a:bodyPr wrap="square">
            <a:spAutoFit/>
          </a:bodyPr>
          <a:lstStyle/>
          <a:p>
            <a:pPr marL="800100" lvl="1" indent="-342900" algn="just">
              <a:buSzPts val="1800"/>
              <a:buBlip>
                <a:blip r:embed="rId4">
                  <a:extLst>
                    <a:ext uri="{96DAC541-7B7A-43D3-8B79-37D633B846F1}">
                      <asvg:svgBlip xmlns:asvg="http://schemas.microsoft.com/office/drawing/2016/SVG/main" r:embed="rId5"/>
                    </a:ext>
                  </a:extLst>
                </a:blip>
              </a:buBlip>
            </a:pPr>
            <a:r>
              <a:rPr lang="en" sz="2000" dirty="0">
                <a:latin typeface="Calibri Light" panose="020F0302020204030204" pitchFamily="34" charset="0"/>
                <a:cs typeface="Calibri Light" panose="020F0302020204030204" pitchFamily="34" charset="0"/>
              </a:rPr>
              <a:t>Text tags were provided with the data set. Text mining or sentiment analysis with these tags could help us determine which words are associated with higher ratings, as well as give us more information about why a user liked or did not like a movie.</a:t>
            </a:r>
          </a:p>
        </p:txBody>
      </p:sp>
      <p:sp>
        <p:nvSpPr>
          <p:cNvPr id="11" name="Rectangle 10">
            <a:extLst>
              <a:ext uri="{FF2B5EF4-FFF2-40B4-BE49-F238E27FC236}">
                <a16:creationId xmlns:a16="http://schemas.microsoft.com/office/drawing/2014/main" id="{E5E75C89-C58A-4406-B104-7BD02AE1678B}"/>
              </a:ext>
            </a:extLst>
          </p:cNvPr>
          <p:cNvSpPr/>
          <p:nvPr/>
        </p:nvSpPr>
        <p:spPr>
          <a:xfrm>
            <a:off x="1293302" y="3125939"/>
            <a:ext cx="10226178" cy="707886"/>
          </a:xfrm>
          <a:prstGeom prst="rect">
            <a:avLst/>
          </a:prstGeom>
        </p:spPr>
        <p:txBody>
          <a:bodyPr wrap="square">
            <a:spAutoFit/>
          </a:bodyPr>
          <a:lstStyle/>
          <a:p>
            <a:pPr marL="800100" lvl="1" indent="-342900" algn="just">
              <a:buSzPts val="1800"/>
              <a:buBlip>
                <a:blip r:embed="rId4">
                  <a:extLst>
                    <a:ext uri="{96DAC541-7B7A-43D3-8B79-37D633B846F1}">
                      <asvg:svgBlip xmlns:asvg="http://schemas.microsoft.com/office/drawing/2016/SVG/main" r:embed="rId5"/>
                    </a:ext>
                  </a:extLst>
                </a:blip>
              </a:buBlip>
            </a:pPr>
            <a:r>
              <a:rPr lang="en" sz="2000" dirty="0">
                <a:latin typeface="Calibri Light" panose="020F0302020204030204" pitchFamily="34" charset="0"/>
                <a:cs typeface="Calibri Light" panose="020F0302020204030204" pitchFamily="34" charset="0"/>
              </a:rPr>
              <a:t>The </a:t>
            </a:r>
            <a:r>
              <a:rPr lang="en-US" sz="2000" dirty="0">
                <a:latin typeface="Calibri Light" panose="020F0302020204030204" pitchFamily="34" charset="0"/>
                <a:cs typeface="Calibri Light" panose="020F0302020204030204" pitchFamily="34" charset="0"/>
              </a:rPr>
              <a:t>ID</a:t>
            </a:r>
            <a:r>
              <a:rPr lang="en" sz="2000" dirty="0">
                <a:latin typeface="Calibri Light" panose="020F0302020204030204" pitchFamily="34" charset="0"/>
                <a:cs typeface="Calibri Light" panose="020F0302020204030204" pitchFamily="34" charset="0"/>
              </a:rPr>
              <a:t> for the each movie on IMDB was provided with the data set, which could be used to scrape more information about each movie from IMDB.com</a:t>
            </a:r>
          </a:p>
        </p:txBody>
      </p:sp>
    </p:spTree>
    <p:extLst>
      <p:ext uri="{BB962C8B-B14F-4D97-AF65-F5344CB8AC3E}">
        <p14:creationId xmlns:p14="http://schemas.microsoft.com/office/powerpoint/2010/main" val="1948488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9B2428-9AF7-4497-BA6A-E805ACCFB28B}"/>
              </a:ext>
            </a:extLst>
          </p:cNvPr>
          <p:cNvPicPr>
            <a:picLocks noChangeAspect="1"/>
          </p:cNvPicPr>
          <p:nvPr/>
        </p:nvPicPr>
        <p:blipFill rotWithShape="1">
          <a:blip r:embed="rId2"/>
          <a:srcRect l="518" r="16364"/>
          <a:stretch/>
        </p:blipFill>
        <p:spPr>
          <a:xfrm>
            <a:off x="0" y="0"/>
            <a:ext cx="12192000" cy="6858000"/>
          </a:xfrm>
          <a:prstGeom prst="rect">
            <a:avLst/>
          </a:prstGeom>
        </p:spPr>
      </p:pic>
    </p:spTree>
    <p:extLst>
      <p:ext uri="{BB962C8B-B14F-4D97-AF65-F5344CB8AC3E}">
        <p14:creationId xmlns:p14="http://schemas.microsoft.com/office/powerpoint/2010/main" val="409566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A80A4B-6C2E-4633-B46E-60A8D7EBD0F5}"/>
              </a:ext>
            </a:extLst>
          </p:cNvPr>
          <p:cNvSpPr txBox="1"/>
          <p:nvPr/>
        </p:nvSpPr>
        <p:spPr>
          <a:xfrm>
            <a:off x="672516" y="448724"/>
            <a:ext cx="5099109" cy="514411"/>
          </a:xfrm>
          <a:prstGeom prst="rect">
            <a:avLst/>
          </a:prstGeom>
        </p:spPr>
        <p:txBody>
          <a:bodyPr vert="horz" lIns="91440" tIns="45720" rIns="91440" bIns="45720" rtlCol="0" anchor="b">
            <a:normAutofit fontScale="92500" lnSpcReduction="10000"/>
          </a:bodyPr>
          <a:lstStyle/>
          <a:p>
            <a:pPr>
              <a:lnSpc>
                <a:spcPct val="90000"/>
              </a:lnSpc>
              <a:spcBef>
                <a:spcPct val="0"/>
              </a:spcBef>
              <a:spcAft>
                <a:spcPts val="600"/>
              </a:spcAft>
            </a:pPr>
            <a:r>
              <a:rPr lang="en-US" sz="3600" b="1" kern="1200" dirty="0">
                <a:solidFill>
                  <a:schemeClr val="tx1"/>
                </a:solidFill>
                <a:latin typeface="Calibri Light" panose="020F0302020204030204" pitchFamily="34" charset="0"/>
                <a:ea typeface="+mj-ea"/>
                <a:cs typeface="Calibri Light" panose="020F0302020204030204" pitchFamily="34" charset="0"/>
              </a:rPr>
              <a:t>Cleaning the Data</a:t>
            </a:r>
          </a:p>
        </p:txBody>
      </p:sp>
      <p:cxnSp>
        <p:nvCxnSpPr>
          <p:cNvPr id="6" name="Straight Connector 5">
            <a:extLst>
              <a:ext uri="{FF2B5EF4-FFF2-40B4-BE49-F238E27FC236}">
                <a16:creationId xmlns:a16="http://schemas.microsoft.com/office/drawing/2014/main" id="{9783A2B3-E4AB-413F-A50E-F8E17E63C787}"/>
              </a:ext>
            </a:extLst>
          </p:cNvPr>
          <p:cNvCxnSpPr/>
          <p:nvPr/>
        </p:nvCxnSpPr>
        <p:spPr>
          <a:xfrm>
            <a:off x="672517" y="1023457"/>
            <a:ext cx="10846965"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A9EB71A-019B-4BDF-9C1D-0DB073699D7C}"/>
              </a:ext>
            </a:extLst>
          </p:cNvPr>
          <p:cNvSpPr/>
          <p:nvPr/>
        </p:nvSpPr>
        <p:spPr>
          <a:xfrm>
            <a:off x="1199624" y="1383505"/>
            <a:ext cx="10319857" cy="400110"/>
          </a:xfrm>
          <a:prstGeom prst="rect">
            <a:avLst/>
          </a:prstGeom>
        </p:spPr>
        <p:txBody>
          <a:bodyPr wrap="square">
            <a:spAutoFit/>
          </a:bodyPr>
          <a:lstStyle/>
          <a:p>
            <a:pPr marL="285750" indent="-285750">
              <a:buSzPts val="1400"/>
              <a:buBlip>
                <a:blip r:embed="rId2">
                  <a:extLst>
                    <a:ext uri="{96DAC541-7B7A-43D3-8B79-37D633B846F1}">
                      <asvg:svgBlip xmlns:asvg="http://schemas.microsoft.com/office/drawing/2016/SVG/main" r:embed="rId3"/>
                    </a:ext>
                  </a:extLst>
                </a:blip>
              </a:buBlip>
            </a:pPr>
            <a:r>
              <a:rPr lang="en" sz="2000" dirty="0">
                <a:latin typeface="Calibri Light" panose="020F0302020204030204" pitchFamily="34" charset="0"/>
                <a:cs typeface="Calibri Light" panose="020F0302020204030204" pitchFamily="34" charset="0"/>
              </a:rPr>
              <a:t>Matched the userID and movieID between the data sets </a:t>
            </a:r>
          </a:p>
        </p:txBody>
      </p:sp>
      <p:sp>
        <p:nvSpPr>
          <p:cNvPr id="10" name="Rectangle 9">
            <a:extLst>
              <a:ext uri="{FF2B5EF4-FFF2-40B4-BE49-F238E27FC236}">
                <a16:creationId xmlns:a16="http://schemas.microsoft.com/office/drawing/2014/main" id="{4EA175DF-2CB8-4622-B1D2-343CAE61E109}"/>
              </a:ext>
            </a:extLst>
          </p:cNvPr>
          <p:cNvSpPr/>
          <p:nvPr/>
        </p:nvSpPr>
        <p:spPr>
          <a:xfrm>
            <a:off x="1199623" y="2106690"/>
            <a:ext cx="4863383" cy="400110"/>
          </a:xfrm>
          <a:prstGeom prst="rect">
            <a:avLst/>
          </a:prstGeom>
        </p:spPr>
        <p:txBody>
          <a:bodyPr wrap="none">
            <a:spAutoFit/>
          </a:bodyPr>
          <a:lstStyle/>
          <a:p>
            <a:pPr marL="285750" indent="-285750">
              <a:buSzPts val="1400"/>
              <a:buBlip>
                <a:blip r:embed="rId2">
                  <a:extLst>
                    <a:ext uri="{96DAC541-7B7A-43D3-8B79-37D633B846F1}">
                      <asvg:svgBlip xmlns:asvg="http://schemas.microsoft.com/office/drawing/2016/SVG/main" r:embed="rId3"/>
                    </a:ext>
                  </a:extLst>
                </a:blip>
              </a:buBlip>
            </a:pPr>
            <a:r>
              <a:rPr lang="en" sz="2000" dirty="0">
                <a:latin typeface="Calibri Light" panose="020F0302020204030204" pitchFamily="34" charset="0"/>
                <a:cs typeface="Calibri Light" panose="020F0302020204030204" pitchFamily="34" charset="0"/>
              </a:rPr>
              <a:t>Split title (year) into separate title and year</a:t>
            </a:r>
          </a:p>
        </p:txBody>
      </p:sp>
      <p:sp>
        <p:nvSpPr>
          <p:cNvPr id="3" name="Rectangle 2">
            <a:extLst>
              <a:ext uri="{FF2B5EF4-FFF2-40B4-BE49-F238E27FC236}">
                <a16:creationId xmlns:a16="http://schemas.microsoft.com/office/drawing/2014/main" id="{71209E25-70C0-44FF-AECC-FD7D3659CDB0}"/>
              </a:ext>
            </a:extLst>
          </p:cNvPr>
          <p:cNvSpPr/>
          <p:nvPr/>
        </p:nvSpPr>
        <p:spPr>
          <a:xfrm>
            <a:off x="1199623" y="5661059"/>
            <a:ext cx="6096000" cy="400110"/>
          </a:xfrm>
          <a:prstGeom prst="rect">
            <a:avLst/>
          </a:prstGeom>
        </p:spPr>
        <p:txBody>
          <a:bodyPr>
            <a:spAutoFit/>
          </a:bodyPr>
          <a:lstStyle/>
          <a:p>
            <a:pPr marL="285750" indent="-285750">
              <a:buSzPts val="1400"/>
              <a:buBlip>
                <a:blip r:embed="rId2">
                  <a:extLst>
                    <a:ext uri="{96DAC541-7B7A-43D3-8B79-37D633B846F1}">
                      <asvg:svgBlip xmlns:asvg="http://schemas.microsoft.com/office/drawing/2016/SVG/main" r:embed="rId3"/>
                    </a:ext>
                  </a:extLst>
                </a:blip>
              </a:buBlip>
            </a:pPr>
            <a:r>
              <a:rPr lang="en" sz="2000" dirty="0">
                <a:latin typeface="Calibri Light" panose="020F0302020204030204" pitchFamily="34" charset="0"/>
                <a:cs typeface="Calibri Light" panose="020F0302020204030204" pitchFamily="34" charset="0"/>
              </a:rPr>
              <a:t>Converted the zip code to a state level</a:t>
            </a:r>
          </a:p>
        </p:txBody>
      </p:sp>
      <p:sp>
        <p:nvSpPr>
          <p:cNvPr id="4" name="Rectangle 3">
            <a:extLst>
              <a:ext uri="{FF2B5EF4-FFF2-40B4-BE49-F238E27FC236}">
                <a16:creationId xmlns:a16="http://schemas.microsoft.com/office/drawing/2014/main" id="{9BCB6AC7-FE48-4D39-9540-0D8D53A1E511}"/>
              </a:ext>
            </a:extLst>
          </p:cNvPr>
          <p:cNvSpPr/>
          <p:nvPr/>
        </p:nvSpPr>
        <p:spPr>
          <a:xfrm>
            <a:off x="1199623" y="2829875"/>
            <a:ext cx="5925981" cy="369332"/>
          </a:xfrm>
          <a:prstGeom prst="rect">
            <a:avLst/>
          </a:prstGeom>
        </p:spPr>
        <p:txBody>
          <a:bodyPr wrap="none">
            <a:spAutoFit/>
          </a:bodyPr>
          <a:lstStyle/>
          <a:p>
            <a:pPr marL="285750" indent="-285750">
              <a:buSzPts val="1400"/>
              <a:buBlip>
                <a:blip r:embed="rId2">
                  <a:extLst>
                    <a:ext uri="{96DAC541-7B7A-43D3-8B79-37D633B846F1}">
                      <asvg:svgBlip xmlns:asvg="http://schemas.microsoft.com/office/drawing/2016/SVG/main" r:embed="rId3"/>
                    </a:ext>
                  </a:extLst>
                </a:blip>
              </a:buBlip>
            </a:pPr>
            <a:r>
              <a:rPr lang="en" dirty="0">
                <a:latin typeface="Calibri Light" panose="020F0302020204030204" pitchFamily="34" charset="0"/>
                <a:cs typeface="Calibri Light" panose="020F0302020204030204" pitchFamily="34" charset="0"/>
              </a:rPr>
              <a:t>Split Genre(s) into binary variable, 1 column for each genre</a:t>
            </a:r>
          </a:p>
        </p:txBody>
      </p:sp>
      <p:sp>
        <p:nvSpPr>
          <p:cNvPr id="7" name="Rectangle 6">
            <a:extLst>
              <a:ext uri="{FF2B5EF4-FFF2-40B4-BE49-F238E27FC236}">
                <a16:creationId xmlns:a16="http://schemas.microsoft.com/office/drawing/2014/main" id="{DF0067E9-AB5C-45B6-84E6-0F44EE0736D5}"/>
              </a:ext>
            </a:extLst>
          </p:cNvPr>
          <p:cNvSpPr/>
          <p:nvPr/>
        </p:nvSpPr>
        <p:spPr>
          <a:xfrm>
            <a:off x="1199623" y="3522282"/>
            <a:ext cx="6709186" cy="369332"/>
          </a:xfrm>
          <a:prstGeom prst="rect">
            <a:avLst/>
          </a:prstGeom>
        </p:spPr>
        <p:txBody>
          <a:bodyPr wrap="square">
            <a:spAutoFit/>
          </a:bodyPr>
          <a:lstStyle/>
          <a:p>
            <a:pPr marL="285750" indent="-285750">
              <a:buSzPts val="1400"/>
              <a:buBlip>
                <a:blip r:embed="rId2">
                  <a:extLst>
                    <a:ext uri="{96DAC541-7B7A-43D3-8B79-37D633B846F1}">
                      <asvg:svgBlip xmlns:asvg="http://schemas.microsoft.com/office/drawing/2016/SVG/main" r:embed="rId3"/>
                    </a:ext>
                  </a:extLst>
                </a:blip>
              </a:buBlip>
            </a:pPr>
            <a:r>
              <a:rPr lang="en" dirty="0">
                <a:latin typeface="Calibri Light" panose="020F0302020204030204" pitchFamily="34" charset="0"/>
                <a:cs typeface="Calibri Light" panose="020F0302020204030204" pitchFamily="34" charset="0"/>
              </a:rPr>
              <a:t>Converted rating to binary variable “like” that is 1 if rating &gt;= 3</a:t>
            </a:r>
          </a:p>
        </p:txBody>
      </p:sp>
      <p:sp>
        <p:nvSpPr>
          <p:cNvPr id="8" name="Rectangle 7">
            <a:extLst>
              <a:ext uri="{FF2B5EF4-FFF2-40B4-BE49-F238E27FC236}">
                <a16:creationId xmlns:a16="http://schemas.microsoft.com/office/drawing/2014/main" id="{C70D5A81-88A7-4F10-A84C-5E9AC351E458}"/>
              </a:ext>
            </a:extLst>
          </p:cNvPr>
          <p:cNvSpPr/>
          <p:nvPr/>
        </p:nvSpPr>
        <p:spPr>
          <a:xfrm>
            <a:off x="1199623" y="4214689"/>
            <a:ext cx="8799610" cy="369332"/>
          </a:xfrm>
          <a:prstGeom prst="rect">
            <a:avLst/>
          </a:prstGeom>
        </p:spPr>
        <p:txBody>
          <a:bodyPr wrap="square">
            <a:spAutoFit/>
          </a:bodyPr>
          <a:lstStyle/>
          <a:p>
            <a:pPr marL="285750" indent="-285750">
              <a:buSzPts val="1400"/>
              <a:buBlip>
                <a:blip r:embed="rId2">
                  <a:extLst>
                    <a:ext uri="{96DAC541-7B7A-43D3-8B79-37D633B846F1}">
                      <asvg:svgBlip xmlns:asvg="http://schemas.microsoft.com/office/drawing/2016/SVG/main" r:embed="rId3"/>
                    </a:ext>
                  </a:extLst>
                </a:blip>
              </a:buBlip>
            </a:pPr>
            <a:r>
              <a:rPr lang="en" dirty="0">
                <a:latin typeface="Calibri Light" panose="020F0302020204030204" pitchFamily="34" charset="0"/>
                <a:cs typeface="Calibri Light" panose="020F0302020204030204" pitchFamily="34" charset="0"/>
              </a:rPr>
              <a:t>Calculated the average rating and popularity (number of ratings) for each movie</a:t>
            </a:r>
          </a:p>
        </p:txBody>
      </p:sp>
      <p:sp>
        <p:nvSpPr>
          <p:cNvPr id="15" name="Rectangle 14">
            <a:extLst>
              <a:ext uri="{FF2B5EF4-FFF2-40B4-BE49-F238E27FC236}">
                <a16:creationId xmlns:a16="http://schemas.microsoft.com/office/drawing/2014/main" id="{EF4E36B8-B2E0-4060-B8F2-EACAC7DFF564}"/>
              </a:ext>
            </a:extLst>
          </p:cNvPr>
          <p:cNvSpPr/>
          <p:nvPr/>
        </p:nvSpPr>
        <p:spPr>
          <a:xfrm>
            <a:off x="1199623" y="4937874"/>
            <a:ext cx="5294847" cy="369332"/>
          </a:xfrm>
          <a:prstGeom prst="rect">
            <a:avLst/>
          </a:prstGeom>
        </p:spPr>
        <p:txBody>
          <a:bodyPr wrap="none">
            <a:spAutoFit/>
          </a:bodyPr>
          <a:lstStyle/>
          <a:p>
            <a:pPr marL="285750" indent="-285750">
              <a:buSzPts val="1400"/>
              <a:buBlip>
                <a:blip r:embed="rId2">
                  <a:extLst>
                    <a:ext uri="{96DAC541-7B7A-43D3-8B79-37D633B846F1}">
                      <asvg:svgBlip xmlns:asvg="http://schemas.microsoft.com/office/drawing/2016/SVG/main" r:embed="rId3"/>
                    </a:ext>
                  </a:extLst>
                </a:blip>
              </a:buBlip>
            </a:pPr>
            <a:r>
              <a:rPr lang="en" dirty="0">
                <a:latin typeface="Calibri Light" panose="020F0302020204030204" pitchFamily="34" charset="0"/>
                <a:cs typeface="Calibri Light" panose="020F0302020204030204" pitchFamily="34" charset="0"/>
              </a:rPr>
              <a:t>Calculated the average rating by genre for each user</a:t>
            </a:r>
          </a:p>
        </p:txBody>
      </p:sp>
    </p:spTree>
    <p:extLst>
      <p:ext uri="{BB962C8B-B14F-4D97-AF65-F5344CB8AC3E}">
        <p14:creationId xmlns:p14="http://schemas.microsoft.com/office/powerpoint/2010/main" val="103048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animEffect transition="in" filter="fade">
                                      <p:cBhvr>
                                        <p:cTn id="27" dur="500"/>
                                        <p:tgtEl>
                                          <p:spTgt spid="8">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0" end="0"/>
                                            </p:txEl>
                                          </p:spTgt>
                                        </p:tgtEl>
                                        <p:attrNameLst>
                                          <p:attrName>style.visibility</p:attrName>
                                        </p:attrNameLst>
                                      </p:cBhvr>
                                      <p:to>
                                        <p:strVal val="visible"/>
                                      </p:to>
                                    </p:set>
                                    <p:animEffect transition="in" filter="fade">
                                      <p:cBhvr>
                                        <p:cTn id="32" dur="500"/>
                                        <p:tgtEl>
                                          <p:spTgt spid="15">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0" end="0"/>
                                            </p:txEl>
                                          </p:spTgt>
                                        </p:tgtEl>
                                        <p:attrNameLst>
                                          <p:attrName>style.visibility</p:attrName>
                                        </p:attrNameLst>
                                      </p:cBhvr>
                                      <p:to>
                                        <p:strVal val="visible"/>
                                      </p:to>
                                    </p:set>
                                    <p:animEffect transition="in" filter="fade">
                                      <p:cBhvr>
                                        <p:cTn id="3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4"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34">
            <a:extLst>
              <a:ext uri="{FF2B5EF4-FFF2-40B4-BE49-F238E27FC236}">
                <a16:creationId xmlns:a16="http://schemas.microsoft.com/office/drawing/2014/main" id="{B0992639-1CDA-4FE6-BB95-E1322149074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7716860" y="4682362"/>
            <a:ext cx="4475140" cy="2174680"/>
          </a:xfrm>
          <a:custGeom>
            <a:avLst/>
            <a:gdLst>
              <a:gd name="connsiteX0" fmla="*/ 3468199 w 4475140"/>
              <a:gd name="connsiteY0" fmla="*/ 2174680 h 2174680"/>
              <a:gd name="connsiteX1" fmla="*/ 0 w 4475140"/>
              <a:gd name="connsiteY1" fmla="*/ 2174680 h 2174680"/>
              <a:gd name="connsiteX2" fmla="*/ 0 w 4475140"/>
              <a:gd name="connsiteY2" fmla="*/ 0 h 2174680"/>
              <a:gd name="connsiteX3" fmla="*/ 1074821 w 4475140"/>
              <a:gd name="connsiteY3" fmla="*/ 0 h 2174680"/>
              <a:gd name="connsiteX4" fmla="*/ 1074821 w 4475140"/>
              <a:gd name="connsiteY4" fmla="*/ 478 h 2174680"/>
              <a:gd name="connsiteX5" fmla="*/ 4475140 w 4475140"/>
              <a:gd name="connsiteY5" fmla="*/ 478 h 217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140" h="2174680">
                <a:moveTo>
                  <a:pt x="3468199" y="2174680"/>
                </a:moveTo>
                <a:lnTo>
                  <a:pt x="0" y="2174680"/>
                </a:lnTo>
                <a:lnTo>
                  <a:pt x="0" y="0"/>
                </a:lnTo>
                <a:lnTo>
                  <a:pt x="1074821" y="0"/>
                </a:lnTo>
                <a:lnTo>
                  <a:pt x="1074821" y="478"/>
                </a:lnTo>
                <a:lnTo>
                  <a:pt x="4475140" y="478"/>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31">
            <a:extLst>
              <a:ext uri="{FF2B5EF4-FFF2-40B4-BE49-F238E27FC236}">
                <a16:creationId xmlns:a16="http://schemas.microsoft.com/office/drawing/2014/main" id="{A2AEA782-0EA4-42E9-871D-7401D6A097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75140" cy="2130951"/>
          </a:xfrm>
          <a:custGeom>
            <a:avLst/>
            <a:gdLst>
              <a:gd name="connsiteX0" fmla="*/ 0 w 4475140"/>
              <a:gd name="connsiteY0" fmla="*/ 0 h 2130951"/>
              <a:gd name="connsiteX1" fmla="*/ 1074821 w 4475140"/>
              <a:gd name="connsiteY1" fmla="*/ 0 h 2130951"/>
              <a:gd name="connsiteX2" fmla="*/ 1074821 w 4475140"/>
              <a:gd name="connsiteY2" fmla="*/ 478 h 2130951"/>
              <a:gd name="connsiteX3" fmla="*/ 4475140 w 4475140"/>
              <a:gd name="connsiteY3" fmla="*/ 478 h 2130951"/>
              <a:gd name="connsiteX4" fmla="*/ 3488452 w 4475140"/>
              <a:gd name="connsiteY4" fmla="*/ 2130951 h 2130951"/>
              <a:gd name="connsiteX5" fmla="*/ 0 w 4475140"/>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140" h="2130951">
                <a:moveTo>
                  <a:pt x="0" y="0"/>
                </a:moveTo>
                <a:lnTo>
                  <a:pt x="1074821" y="0"/>
                </a:lnTo>
                <a:lnTo>
                  <a:pt x="1074821" y="478"/>
                </a:lnTo>
                <a:lnTo>
                  <a:pt x="4475140" y="478"/>
                </a:lnTo>
                <a:lnTo>
                  <a:pt x="3488452" y="2130951"/>
                </a:lnTo>
                <a:lnTo>
                  <a:pt x="0" y="2130951"/>
                </a:lnTo>
                <a:close/>
              </a:path>
            </a:pathLst>
          </a:custGeom>
          <a:solidFill>
            <a:srgbClr val="30475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 name="Picture 2" descr="A close up of a mans face&#10;&#10;Description generated with high confidence">
            <a:extLst>
              <a:ext uri="{FF2B5EF4-FFF2-40B4-BE49-F238E27FC236}">
                <a16:creationId xmlns:a16="http://schemas.microsoft.com/office/drawing/2014/main" id="{106D9C80-07BD-4997-9096-84B19B94E88C}"/>
              </a:ext>
            </a:extLst>
          </p:cNvPr>
          <p:cNvPicPr>
            <a:picLocks noChangeAspect="1"/>
          </p:cNvPicPr>
          <p:nvPr/>
        </p:nvPicPr>
        <p:blipFill rotWithShape="1">
          <a:blip r:embed="rId2"/>
          <a:srcRect t="37652" r="1" b="1"/>
          <a:stretch/>
        </p:blipFill>
        <p:spPr>
          <a:xfrm>
            <a:off x="3649318" y="10"/>
            <a:ext cx="8542682" cy="2130463"/>
          </a:xfrm>
          <a:custGeom>
            <a:avLst/>
            <a:gdLst>
              <a:gd name="connsiteX0" fmla="*/ 986689 w 8542682"/>
              <a:gd name="connsiteY0" fmla="*/ 0 h 2130473"/>
              <a:gd name="connsiteX1" fmla="*/ 8542682 w 8542682"/>
              <a:gd name="connsiteY1" fmla="*/ 0 h 2130473"/>
              <a:gd name="connsiteX2" fmla="*/ 8542682 w 8542682"/>
              <a:gd name="connsiteY2" fmla="*/ 2130473 h 2130473"/>
              <a:gd name="connsiteX3" fmla="*/ 0 w 8542682"/>
              <a:gd name="connsiteY3" fmla="*/ 2130473 h 2130473"/>
            </a:gdLst>
            <a:ahLst/>
            <a:cxnLst>
              <a:cxn ang="0">
                <a:pos x="connsiteX0" y="connsiteY0"/>
              </a:cxn>
              <a:cxn ang="0">
                <a:pos x="connsiteX1" y="connsiteY1"/>
              </a:cxn>
              <a:cxn ang="0">
                <a:pos x="connsiteX2" y="connsiteY2"/>
              </a:cxn>
              <a:cxn ang="0">
                <a:pos x="connsiteX3" y="connsiteY3"/>
              </a:cxn>
            </a:cxnLst>
            <a:rect l="l" t="t" r="r" b="b"/>
            <a:pathLst>
              <a:path w="8542682" h="2130473">
                <a:moveTo>
                  <a:pt x="986689" y="0"/>
                </a:moveTo>
                <a:lnTo>
                  <a:pt x="8542682" y="0"/>
                </a:lnTo>
                <a:lnTo>
                  <a:pt x="8542682" y="2130473"/>
                </a:lnTo>
                <a:lnTo>
                  <a:pt x="0" y="2130473"/>
                </a:lnTo>
                <a:close/>
              </a:path>
            </a:pathLst>
          </a:custGeom>
        </p:spPr>
      </p:pic>
      <p:pic>
        <p:nvPicPr>
          <p:cNvPr id="2" name="Picture 1" descr="A screenshot of a cell phone&#10;&#10;Description generated with high confidence">
            <a:extLst>
              <a:ext uri="{FF2B5EF4-FFF2-40B4-BE49-F238E27FC236}">
                <a16:creationId xmlns:a16="http://schemas.microsoft.com/office/drawing/2014/main" id="{96821DFA-125A-426A-89AA-406B805E0C88}"/>
              </a:ext>
            </a:extLst>
          </p:cNvPr>
          <p:cNvPicPr>
            <a:picLocks noChangeAspect="1"/>
          </p:cNvPicPr>
          <p:nvPr/>
        </p:nvPicPr>
        <p:blipFill rotWithShape="1">
          <a:blip r:embed="rId3"/>
          <a:srcRect t="8947" r="-2" b="24207"/>
          <a:stretch/>
        </p:blipFill>
        <p:spPr>
          <a:xfrm>
            <a:off x="20" y="4682840"/>
            <a:ext cx="8563356" cy="2175160"/>
          </a:xfrm>
          <a:custGeom>
            <a:avLst/>
            <a:gdLst>
              <a:gd name="connsiteX0" fmla="*/ 0 w 8563376"/>
              <a:gd name="connsiteY0" fmla="*/ 0 h 2175160"/>
              <a:gd name="connsiteX1" fmla="*/ 8563376 w 8563376"/>
              <a:gd name="connsiteY1" fmla="*/ 0 h 2175160"/>
              <a:gd name="connsiteX2" fmla="*/ 7555992 w 8563376"/>
              <a:gd name="connsiteY2" fmla="*/ 2175160 h 2175160"/>
              <a:gd name="connsiteX3" fmla="*/ 0 w 8563376"/>
              <a:gd name="connsiteY3" fmla="*/ 2175160 h 2175160"/>
            </a:gdLst>
            <a:ahLst/>
            <a:cxnLst>
              <a:cxn ang="0">
                <a:pos x="connsiteX0" y="connsiteY0"/>
              </a:cxn>
              <a:cxn ang="0">
                <a:pos x="connsiteX1" y="connsiteY1"/>
              </a:cxn>
              <a:cxn ang="0">
                <a:pos x="connsiteX2" y="connsiteY2"/>
              </a:cxn>
              <a:cxn ang="0">
                <a:pos x="connsiteX3" y="connsiteY3"/>
              </a:cxn>
            </a:cxnLst>
            <a:rect l="l" t="t" r="r" b="b"/>
            <a:pathLst>
              <a:path w="8563376" h="2175160">
                <a:moveTo>
                  <a:pt x="0" y="0"/>
                </a:moveTo>
                <a:lnTo>
                  <a:pt x="8563376" y="0"/>
                </a:lnTo>
                <a:lnTo>
                  <a:pt x="7555992" y="2175160"/>
                </a:lnTo>
                <a:lnTo>
                  <a:pt x="0" y="2175160"/>
                </a:lnTo>
                <a:close/>
              </a:path>
            </a:pathLst>
          </a:custGeom>
        </p:spPr>
      </p:pic>
      <p:sp>
        <p:nvSpPr>
          <p:cNvPr id="5" name="TextBox 4">
            <a:extLst>
              <a:ext uri="{FF2B5EF4-FFF2-40B4-BE49-F238E27FC236}">
                <a16:creationId xmlns:a16="http://schemas.microsoft.com/office/drawing/2014/main" id="{A3A2C4CB-335F-4681-8310-41156AC9B6DC}"/>
              </a:ext>
            </a:extLst>
          </p:cNvPr>
          <p:cNvSpPr txBox="1"/>
          <p:nvPr/>
        </p:nvSpPr>
        <p:spPr>
          <a:xfrm>
            <a:off x="1524000" y="2245810"/>
            <a:ext cx="9144000" cy="135575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b="1" kern="1200" dirty="0">
                <a:solidFill>
                  <a:schemeClr val="tx1"/>
                </a:solidFill>
                <a:latin typeface="+mj-lt"/>
                <a:ea typeface="+mj-ea"/>
                <a:cs typeface="+mj-cs"/>
              </a:rPr>
              <a:t>Variables Correlations</a:t>
            </a:r>
          </a:p>
        </p:txBody>
      </p:sp>
    </p:spTree>
    <p:extLst>
      <p:ext uri="{BB962C8B-B14F-4D97-AF65-F5344CB8AC3E}">
        <p14:creationId xmlns:p14="http://schemas.microsoft.com/office/powerpoint/2010/main" val="3746384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7311740-5869-4E11-81A2-DEBAEFEC551C}"/>
              </a:ext>
            </a:extLst>
          </p:cNvPr>
          <p:cNvPicPr>
            <a:picLocks noChangeAspect="1"/>
          </p:cNvPicPr>
          <p:nvPr/>
        </p:nvPicPr>
        <p:blipFill>
          <a:blip r:embed="rId2"/>
          <a:stretch>
            <a:fillRect/>
          </a:stretch>
        </p:blipFill>
        <p:spPr>
          <a:xfrm>
            <a:off x="524107" y="1112423"/>
            <a:ext cx="11143786" cy="4451599"/>
          </a:xfrm>
          <a:prstGeom prst="rect">
            <a:avLst/>
          </a:prstGeom>
        </p:spPr>
      </p:pic>
      <p:sp>
        <p:nvSpPr>
          <p:cNvPr id="5" name="TextBox 4">
            <a:extLst>
              <a:ext uri="{FF2B5EF4-FFF2-40B4-BE49-F238E27FC236}">
                <a16:creationId xmlns:a16="http://schemas.microsoft.com/office/drawing/2014/main" id="{A3A2C4CB-335F-4681-8310-41156AC9B6DC}"/>
              </a:ext>
            </a:extLst>
          </p:cNvPr>
          <p:cNvSpPr txBox="1"/>
          <p:nvPr/>
        </p:nvSpPr>
        <p:spPr>
          <a:xfrm>
            <a:off x="442045" y="367990"/>
            <a:ext cx="7783551" cy="369332"/>
          </a:xfrm>
          <a:prstGeom prst="rect">
            <a:avLst/>
          </a:prstGeom>
          <a:noFill/>
        </p:spPr>
        <p:txBody>
          <a:bodyPr wrap="square" rtlCol="0">
            <a:spAutoFit/>
          </a:bodyPr>
          <a:lstStyle/>
          <a:p>
            <a:r>
              <a:rPr lang="en-US" b="1" dirty="0">
                <a:latin typeface="Arial Black" panose="020B0A04020102020204" pitchFamily="34" charset="0"/>
              </a:rPr>
              <a:t>Variables Correlations</a:t>
            </a:r>
          </a:p>
        </p:txBody>
      </p:sp>
    </p:spTree>
    <p:extLst>
      <p:ext uri="{BB962C8B-B14F-4D97-AF65-F5344CB8AC3E}">
        <p14:creationId xmlns:p14="http://schemas.microsoft.com/office/powerpoint/2010/main" val="1048599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E28222-E31D-417E-A790-7968C08B0D6E}"/>
              </a:ext>
            </a:extLst>
          </p:cNvPr>
          <p:cNvPicPr>
            <a:picLocks noChangeAspect="1"/>
          </p:cNvPicPr>
          <p:nvPr/>
        </p:nvPicPr>
        <p:blipFill>
          <a:blip r:embed="rId2"/>
          <a:stretch>
            <a:fillRect/>
          </a:stretch>
        </p:blipFill>
        <p:spPr>
          <a:xfrm>
            <a:off x="524107" y="1112423"/>
            <a:ext cx="11225847" cy="4633154"/>
          </a:xfrm>
          <a:prstGeom prst="rect">
            <a:avLst/>
          </a:prstGeom>
        </p:spPr>
      </p:pic>
      <p:sp>
        <p:nvSpPr>
          <p:cNvPr id="5" name="TextBox 4">
            <a:extLst>
              <a:ext uri="{FF2B5EF4-FFF2-40B4-BE49-F238E27FC236}">
                <a16:creationId xmlns:a16="http://schemas.microsoft.com/office/drawing/2014/main" id="{A3A2C4CB-335F-4681-8310-41156AC9B6DC}"/>
              </a:ext>
            </a:extLst>
          </p:cNvPr>
          <p:cNvSpPr txBox="1"/>
          <p:nvPr/>
        </p:nvSpPr>
        <p:spPr>
          <a:xfrm>
            <a:off x="442045" y="367990"/>
            <a:ext cx="7783551" cy="369332"/>
          </a:xfrm>
          <a:prstGeom prst="rect">
            <a:avLst/>
          </a:prstGeom>
          <a:noFill/>
        </p:spPr>
        <p:txBody>
          <a:bodyPr wrap="square" rtlCol="0">
            <a:spAutoFit/>
          </a:bodyPr>
          <a:lstStyle/>
          <a:p>
            <a:r>
              <a:rPr lang="en-US" b="1" dirty="0">
                <a:latin typeface="Arial Black" panose="020B0A04020102020204" pitchFamily="34" charset="0"/>
              </a:rPr>
              <a:t>Variables Correlations</a:t>
            </a:r>
          </a:p>
        </p:txBody>
      </p:sp>
    </p:spTree>
    <p:extLst>
      <p:ext uri="{BB962C8B-B14F-4D97-AF65-F5344CB8AC3E}">
        <p14:creationId xmlns:p14="http://schemas.microsoft.com/office/powerpoint/2010/main" val="1855696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
  <TotalTime>604</TotalTime>
  <Words>904</Words>
  <Application>Microsoft Office PowerPoint</Application>
  <PresentationFormat>Widescreen</PresentationFormat>
  <Paragraphs>143</Paragraphs>
  <Slides>51</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51</vt:i4>
      </vt:variant>
    </vt:vector>
  </HeadingPairs>
  <TitlesOfParts>
    <vt:vector size="60" baseType="lpstr">
      <vt:lpstr>Arial</vt:lpstr>
      <vt:lpstr>Arial Black</vt:lpstr>
      <vt:lpstr>Calibri</vt:lpstr>
      <vt:lpstr>Calibri Light</vt:lpstr>
      <vt:lpstr>Cambria Math</vt:lpstr>
      <vt:lpstr>Gill Sans MT</vt:lpstr>
      <vt:lpstr>Wingdings</vt:lpstr>
      <vt:lpstr>Office Theme</vt:lpstr>
      <vt:lpstr>Parcel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Erick German Rodriguez Alvarez</dc:creator>
  <cp:lastModifiedBy>Erick German Rodriguez Alvarez</cp:lastModifiedBy>
  <cp:revision>23</cp:revision>
  <dcterms:created xsi:type="dcterms:W3CDTF">2017-12-07T02:10:42Z</dcterms:created>
  <dcterms:modified xsi:type="dcterms:W3CDTF">2017-12-07T21:30:12Z</dcterms:modified>
</cp:coreProperties>
</file>